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3" r:id="rId12"/>
  </p:sldIdLst>
  <p:sldSz cx="12192000" cy="6858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COQzr75q36DD3gW63Qo81M7kc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programa formativo BIM va destinado a profesionales del sector de la construcción como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capataces y jefes de obras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otros perfiles similares mediante la ayuda pública otorgada por la Vicepresidencia segunda y Consellería de vivienda y Arquitectura bioclimática.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Auditoría de modelos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Modelos BIM como referencia cuantitativa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Planificación BIM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Procesos de simulación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5 - Interoperabilidad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3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85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FORMACION CLARA, SENCILLA Y APLICADA, BASADO EN PILARES FUNDAMENTALES DEL BIM</a:t>
            </a:r>
            <a:endParaRPr/>
          </a:p>
        </p:txBody>
      </p:sp>
      <p:sp>
        <p:nvSpPr>
          <p:cNvPr id="177" name="Google Shape;177;p42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1_Interfaz Visores BIM. Cargado de modelos IFC y nubes de puntos.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2_Secciones y movilidad en visores IFC.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3_Consulta de datos y propiedades en visores IFC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Mediciones, cotas, y consultas.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Exportación de datos de modelo y revisión básica de modelos.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9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magen con título">
  <p:cSld name="1_Imagen con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>
            <a:spLocks noGrp="1"/>
          </p:cNvSpPr>
          <p:nvPr>
            <p:ph type="pic" idx="2"/>
          </p:nvPr>
        </p:nvSpPr>
        <p:spPr>
          <a:xfrm>
            <a:off x="762000" y="679494"/>
            <a:ext cx="10541000" cy="5499012"/>
          </a:xfrm>
          <a:prstGeom prst="rect">
            <a:avLst/>
          </a:prstGeom>
          <a:solidFill>
            <a:srgbClr val="C3D7D7"/>
          </a:solidFill>
          <a:ln>
            <a:noFill/>
          </a:ln>
        </p:spPr>
      </p:sp>
      <p:cxnSp>
        <p:nvCxnSpPr>
          <p:cNvPr id="18" name="Google Shape;18;p2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09" name="Google Shape;109;p39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ctrTitle"/>
          </p:nvPr>
        </p:nvSpPr>
        <p:spPr>
          <a:xfrm>
            <a:off x="457201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ubTitle" idx="1"/>
          </p:nvPr>
        </p:nvSpPr>
        <p:spPr>
          <a:xfrm>
            <a:off x="8610601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53" name="Google Shape;53;p3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de título">
  <p:cSld name="1_Diapositiva de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>
            <a:spLocks noGrp="1"/>
          </p:cNvSpPr>
          <p:nvPr>
            <p:ph type="ctrTitle"/>
          </p:nvPr>
        </p:nvSpPr>
        <p:spPr>
          <a:xfrm>
            <a:off x="457201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ubTitle" idx="1"/>
          </p:nvPr>
        </p:nvSpPr>
        <p:spPr>
          <a:xfrm>
            <a:off x="8610601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61" name="Google Shape;61;p31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457201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8610601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69" name="Google Shape;69;p3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2"/>
          </p:nvPr>
        </p:nvSpPr>
        <p:spPr>
          <a:xfrm>
            <a:off x="5989321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3"/>
          </p:nvPr>
        </p:nvSpPr>
        <p:spPr>
          <a:xfrm>
            <a:off x="5989321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4"/>
          </p:nvPr>
        </p:nvSpPr>
        <p:spPr>
          <a:xfrm>
            <a:off x="5989321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5714999" y="822960"/>
            <a:ext cx="5678425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5" name="Google Shape;15;p2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aFUCWPQ6ekgYWQr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lladro@fevec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/>
        </p:nvSpPr>
        <p:spPr>
          <a:xfrm>
            <a:off x="902970" y="260339"/>
            <a:ext cx="10595610" cy="4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METODOLOGIA BIM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400"/>
              <a:buFont typeface="Twentieth Century"/>
              <a:buNone/>
            </a:pPr>
            <a:endParaRPr sz="4400" b="0" i="0" u="none" strike="noStrike" cap="none" dirty="0">
              <a:solidFill>
                <a:srgbClr val="46413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2" name="Google Shape;142;p1" descr="Diagram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2923" y="4834890"/>
            <a:ext cx="4576639" cy="162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2268" y="5029116"/>
            <a:ext cx="2496312" cy="14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Diagrama, Diagrama de Venn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4" y="0"/>
            <a:ext cx="1627632" cy="16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929338" y="264364"/>
            <a:ext cx="908276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ct val="100000"/>
              <a:buFont typeface="Twentieth Century"/>
              <a:buNone/>
            </a:pPr>
            <a:br>
              <a:rPr lang="en-US" sz="6600" dirty="0"/>
            </a:br>
            <a:r>
              <a:rPr lang="en-US" sz="6600" dirty="0" err="1"/>
              <a:t>Curso</a:t>
            </a:r>
            <a:r>
              <a:rPr lang="en-US" sz="6600" dirty="0"/>
              <a:t> 4: </a:t>
            </a:r>
            <a:r>
              <a:rPr lang="en-US" sz="6600" dirty="0" err="1"/>
              <a:t>Revisión</a:t>
            </a:r>
            <a:r>
              <a:rPr lang="en-US" sz="6600" dirty="0"/>
              <a:t> y </a:t>
            </a:r>
            <a:r>
              <a:rPr lang="en-US" sz="6600" dirty="0" err="1"/>
              <a:t>planificación</a:t>
            </a:r>
            <a:endParaRPr sz="6600" dirty="0"/>
          </a:p>
        </p:txBody>
      </p:sp>
      <p:sp>
        <p:nvSpPr>
          <p:cNvPr id="314" name="Google Shape;314;p13"/>
          <p:cNvSpPr txBox="1"/>
          <p:nvPr/>
        </p:nvSpPr>
        <p:spPr>
          <a:xfrm>
            <a:off x="5951728" y="2286000"/>
            <a:ext cx="574073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Auditoria de modelos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Modelos BIM como referencia cuantitativa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Planificación BIM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Procesos de simulación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Interoperabilidad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609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15" name="Google Shape;315;p13"/>
          <p:cNvGrpSpPr/>
          <p:nvPr/>
        </p:nvGrpSpPr>
        <p:grpSpPr>
          <a:xfrm>
            <a:off x="686006" y="2064922"/>
            <a:ext cx="5265722" cy="4244438"/>
            <a:chOff x="403851" y="4834889"/>
            <a:chExt cx="2800445" cy="1901740"/>
          </a:xfrm>
        </p:grpSpPr>
        <p:pic>
          <p:nvPicPr>
            <p:cNvPr id="316" name="Google Shape;316;p13" descr="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851" y="4834889"/>
              <a:ext cx="2229331" cy="179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79712" y="5638863"/>
              <a:ext cx="1224584" cy="10977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</a:pPr>
            <a:r>
              <a:rPr lang="en-US" dirty="0" err="1"/>
              <a:t>Inscripciones</a:t>
            </a:r>
            <a:endParaRPr dirty="0"/>
          </a:p>
        </p:txBody>
      </p:sp>
      <p:sp>
        <p:nvSpPr>
          <p:cNvPr id="161" name="Google Shape;161;p40"/>
          <p:cNvSpPr txBox="1"/>
          <p:nvPr/>
        </p:nvSpPr>
        <p:spPr>
          <a:xfrm>
            <a:off x="4248334" y="3048923"/>
            <a:ext cx="3695332" cy="7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Visores BIM</a:t>
            </a:r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589136" y="1948978"/>
            <a:ext cx="1116041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Puedes inscribirte en los cursos (de los cuatro que existen) que tu consideres y en la edición que quieras, a </a:t>
            </a:r>
            <a:r>
              <a:rPr lang="es-ES" sz="1600" dirty="0">
                <a:latin typeface="+mj-lt"/>
                <a:ea typeface="Roboto"/>
                <a:cs typeface="Roboto"/>
                <a:sym typeface="Roboto"/>
              </a:rPr>
              <a:t>través del siguiente </a:t>
            </a: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enlace: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b="1" dirty="0">
                <a:latin typeface="+mj-lt"/>
                <a:ea typeface="Roboto"/>
                <a:cs typeface="Roboto"/>
                <a:sym typeface="Roboto"/>
                <a:hlinkClick r:id="rId3"/>
              </a:rPr>
              <a:t>https://forms.gle/KaFUCWPQ6ekgYWQr8</a:t>
            </a:r>
            <a:endParaRPr lang="es-ES" sz="16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dirty="0">
                <a:latin typeface="+mj-lt"/>
                <a:ea typeface="Roboto"/>
                <a:cs typeface="Roboto"/>
                <a:sym typeface="Roboto"/>
              </a:rPr>
              <a:t>Si tienes cualquier </a:t>
            </a: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duda, </a:t>
            </a:r>
            <a:r>
              <a:rPr lang="es-ES" sz="1600" dirty="0">
                <a:latin typeface="+mj-lt"/>
                <a:ea typeface="Roboto"/>
                <a:cs typeface="Roboto"/>
                <a:sym typeface="Roboto"/>
              </a:rPr>
              <a:t>puedes escribirnos</a:t>
            </a: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: </a:t>
            </a:r>
            <a:r>
              <a:rPr lang="es-ES" sz="1600" b="1" dirty="0">
                <a:latin typeface="+mj-lt"/>
                <a:ea typeface="Roboto"/>
                <a:cs typeface="Roboto"/>
                <a:sym typeface="Roboto"/>
                <a:hlinkClick r:id="rId4"/>
              </a:rPr>
              <a:t>mlladro@fevec.net</a:t>
            </a:r>
            <a:endParaRPr lang="es-ES" sz="16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endParaRPr lang="es-ES" sz="16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endParaRPr lang="es-ES" sz="16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endParaRPr lang="es-ES" sz="16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endParaRPr b="1" dirty="0"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pSp>
        <p:nvGrpSpPr>
          <p:cNvPr id="2" name="Google Shape;211;p4">
            <a:extLst>
              <a:ext uri="{FF2B5EF4-FFF2-40B4-BE49-F238E27FC236}">
                <a16:creationId xmlns:a16="http://schemas.microsoft.com/office/drawing/2014/main" id="{49BF39BB-6527-6541-E3B8-D406E3BE6371}"/>
              </a:ext>
            </a:extLst>
          </p:cNvPr>
          <p:cNvGrpSpPr/>
          <p:nvPr/>
        </p:nvGrpSpPr>
        <p:grpSpPr>
          <a:xfrm>
            <a:off x="895305" y="4773168"/>
            <a:ext cx="9711244" cy="1049864"/>
            <a:chOff x="4508" y="1486430"/>
            <a:chExt cx="9711244" cy="1049864"/>
          </a:xfrm>
        </p:grpSpPr>
        <p:sp>
          <p:nvSpPr>
            <p:cNvPr id="3" name="Google Shape;212;p4">
              <a:extLst>
                <a:ext uri="{FF2B5EF4-FFF2-40B4-BE49-F238E27FC236}">
                  <a16:creationId xmlns:a16="http://schemas.microsoft.com/office/drawing/2014/main" id="{389737D7-E8EC-4A34-FBDC-7A9560B4215A}"/>
                </a:ext>
              </a:extLst>
            </p:cNvPr>
            <p:cNvSpPr/>
            <p:nvPr/>
          </p:nvSpPr>
          <p:spPr>
            <a:xfrm>
              <a:off x="4508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68807E"/>
                </a:gs>
                <a:gs pos="100000">
                  <a:srgbClr val="82A09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13;p4">
              <a:extLst>
                <a:ext uri="{FF2B5EF4-FFF2-40B4-BE49-F238E27FC236}">
                  <a16:creationId xmlns:a16="http://schemas.microsoft.com/office/drawing/2014/main" id="{23C2A29E-8C16-5242-E036-1F933FAC3317}"/>
                </a:ext>
              </a:extLst>
            </p:cNvPr>
            <p:cNvSpPr txBox="1"/>
            <p:nvPr/>
          </p:nvSpPr>
          <p:spPr>
            <a:xfrm>
              <a:off x="529440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PRIMEROS PASOS BIM</a:t>
              </a:r>
              <a:endParaRPr sz="24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" name="Google Shape;214;p4">
              <a:extLst>
                <a:ext uri="{FF2B5EF4-FFF2-40B4-BE49-F238E27FC236}">
                  <a16:creationId xmlns:a16="http://schemas.microsoft.com/office/drawing/2014/main" id="{A981D367-8F94-1A65-4731-F8475E9FB0FD}"/>
                </a:ext>
              </a:extLst>
            </p:cNvPr>
            <p:cNvSpPr/>
            <p:nvPr/>
          </p:nvSpPr>
          <p:spPr>
            <a:xfrm>
              <a:off x="2366703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3AAA9"/>
                </a:gs>
                <a:gs pos="100000">
                  <a:srgbClr val="A7C6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15;p4">
              <a:extLst>
                <a:ext uri="{FF2B5EF4-FFF2-40B4-BE49-F238E27FC236}">
                  <a16:creationId xmlns:a16="http://schemas.microsoft.com/office/drawing/2014/main" id="{52D7E7B7-A24A-91A8-1028-B2853541703E}"/>
                </a:ext>
              </a:extLst>
            </p:cNvPr>
            <p:cNvSpPr txBox="1"/>
            <p:nvPr/>
          </p:nvSpPr>
          <p:spPr>
            <a:xfrm>
              <a:off x="2891635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VISORES BIM</a:t>
              </a:r>
              <a:endParaRPr sz="24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" name="Google Shape;216;p4">
              <a:extLst>
                <a:ext uri="{FF2B5EF4-FFF2-40B4-BE49-F238E27FC236}">
                  <a16:creationId xmlns:a16="http://schemas.microsoft.com/office/drawing/2014/main" id="{ED1BE7D5-9CCA-E85D-1076-3FAC51F1075F}"/>
                </a:ext>
              </a:extLst>
            </p:cNvPr>
            <p:cNvSpPr/>
            <p:nvPr/>
          </p:nvSpPr>
          <p:spPr>
            <a:xfrm>
              <a:off x="4728897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7D2D1"/>
                </a:gs>
                <a:gs pos="100000">
                  <a:srgbClr val="D8E8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7;p4">
              <a:extLst>
                <a:ext uri="{FF2B5EF4-FFF2-40B4-BE49-F238E27FC236}">
                  <a16:creationId xmlns:a16="http://schemas.microsoft.com/office/drawing/2014/main" id="{41F0CEE4-4E60-4977-4209-D18FB9613AF4}"/>
                </a:ext>
              </a:extLst>
            </p:cNvPr>
            <p:cNvSpPr txBox="1"/>
            <p:nvPr/>
          </p:nvSpPr>
          <p:spPr>
            <a:xfrm>
              <a:off x="5253829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COMUNICACIÓN BIM</a:t>
              </a:r>
              <a:endPara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" name="Google Shape;218;p4">
              <a:extLst>
                <a:ext uri="{FF2B5EF4-FFF2-40B4-BE49-F238E27FC236}">
                  <a16:creationId xmlns:a16="http://schemas.microsoft.com/office/drawing/2014/main" id="{E1FF87DF-1839-080D-E2D6-9EF8676017B6}"/>
                </a:ext>
              </a:extLst>
            </p:cNvPr>
            <p:cNvSpPr/>
            <p:nvPr/>
          </p:nvSpPr>
          <p:spPr>
            <a:xfrm>
              <a:off x="7091092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3AAA9"/>
                </a:gs>
                <a:gs pos="100000">
                  <a:srgbClr val="A7C6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9;p4">
              <a:extLst>
                <a:ext uri="{FF2B5EF4-FFF2-40B4-BE49-F238E27FC236}">
                  <a16:creationId xmlns:a16="http://schemas.microsoft.com/office/drawing/2014/main" id="{3162D32B-B351-F4E9-2F37-115F1F1BB27E}"/>
                </a:ext>
              </a:extLst>
            </p:cNvPr>
            <p:cNvSpPr txBox="1"/>
            <p:nvPr/>
          </p:nvSpPr>
          <p:spPr>
            <a:xfrm>
              <a:off x="7616024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PLANIFICACIÓN</a:t>
              </a:r>
              <a:endPara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99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</a:pPr>
            <a:r>
              <a:rPr lang="en-US" dirty="0" err="1"/>
              <a:t>Formación</a:t>
            </a:r>
            <a:r>
              <a:rPr lang="en-US" dirty="0"/>
              <a:t> </a:t>
            </a:r>
            <a:r>
              <a:rPr lang="en-US" dirty="0" err="1"/>
              <a:t>gratuita</a:t>
            </a:r>
            <a:r>
              <a:rPr lang="en-US" dirty="0"/>
              <a:t> BIM</a:t>
            </a:r>
            <a:endParaRPr dirty="0"/>
          </a:p>
        </p:txBody>
      </p:sp>
      <p:sp>
        <p:nvSpPr>
          <p:cNvPr id="161" name="Google Shape;161;p40"/>
          <p:cNvSpPr txBox="1"/>
          <p:nvPr/>
        </p:nvSpPr>
        <p:spPr>
          <a:xfrm>
            <a:off x="4248334" y="3048923"/>
            <a:ext cx="3695332" cy="7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Visores BIM</a:t>
            </a:r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589136" y="1948978"/>
            <a:ext cx="1116041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FEVEC va a llevar a cabo a través de una subvención de la Vicepresidencia 2ª y la </a:t>
            </a:r>
            <a:r>
              <a:rPr lang="es-ES" sz="16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Consellería</a:t>
            </a:r>
            <a:r>
              <a:rPr lang="es-ES" sz="16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de Vivienda y Arquitectura Bioclimática unas </a:t>
            </a:r>
            <a:r>
              <a:rPr lang="es-ES" sz="16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acciones formativas </a:t>
            </a:r>
            <a:r>
              <a:rPr lang="es-ES" sz="16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dirigidas principalmente a </a:t>
            </a:r>
            <a:r>
              <a:rPr lang="es-ES" sz="16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Jefes de obra, encargados y capataces</a:t>
            </a:r>
            <a:r>
              <a:rPr lang="es-ES" sz="16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sobre la metodología </a:t>
            </a:r>
            <a:r>
              <a:rPr lang="es-ES" sz="16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BIM, pero pueden realizarlos cualquier persona interesada.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En total son 4 acciones formativas en dos ediciones.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Cada alumno puede inscribirse en uno o en varios cursos y puede inscribirse en la primera o segunda edición.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endParaRPr b="1" dirty="0"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pSp>
        <p:nvGrpSpPr>
          <p:cNvPr id="2" name="Google Shape;211;p4">
            <a:extLst>
              <a:ext uri="{FF2B5EF4-FFF2-40B4-BE49-F238E27FC236}">
                <a16:creationId xmlns:a16="http://schemas.microsoft.com/office/drawing/2014/main" id="{49BF39BB-6527-6541-E3B8-D406E3BE6371}"/>
              </a:ext>
            </a:extLst>
          </p:cNvPr>
          <p:cNvGrpSpPr/>
          <p:nvPr/>
        </p:nvGrpSpPr>
        <p:grpSpPr>
          <a:xfrm>
            <a:off x="1032957" y="4439264"/>
            <a:ext cx="9711244" cy="1049864"/>
            <a:chOff x="4508" y="1486430"/>
            <a:chExt cx="9711244" cy="1049864"/>
          </a:xfrm>
        </p:grpSpPr>
        <p:sp>
          <p:nvSpPr>
            <p:cNvPr id="3" name="Google Shape;212;p4">
              <a:extLst>
                <a:ext uri="{FF2B5EF4-FFF2-40B4-BE49-F238E27FC236}">
                  <a16:creationId xmlns:a16="http://schemas.microsoft.com/office/drawing/2014/main" id="{389737D7-E8EC-4A34-FBDC-7A9560B4215A}"/>
                </a:ext>
              </a:extLst>
            </p:cNvPr>
            <p:cNvSpPr/>
            <p:nvPr/>
          </p:nvSpPr>
          <p:spPr>
            <a:xfrm>
              <a:off x="4508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68807E"/>
                </a:gs>
                <a:gs pos="100000">
                  <a:srgbClr val="82A09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13;p4">
              <a:extLst>
                <a:ext uri="{FF2B5EF4-FFF2-40B4-BE49-F238E27FC236}">
                  <a16:creationId xmlns:a16="http://schemas.microsoft.com/office/drawing/2014/main" id="{23C2A29E-8C16-5242-E036-1F933FAC3317}"/>
                </a:ext>
              </a:extLst>
            </p:cNvPr>
            <p:cNvSpPr txBox="1"/>
            <p:nvPr/>
          </p:nvSpPr>
          <p:spPr>
            <a:xfrm>
              <a:off x="529440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PRIMEROS PASOS BIM</a:t>
              </a:r>
              <a:endParaRPr sz="24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" name="Google Shape;214;p4">
              <a:extLst>
                <a:ext uri="{FF2B5EF4-FFF2-40B4-BE49-F238E27FC236}">
                  <a16:creationId xmlns:a16="http://schemas.microsoft.com/office/drawing/2014/main" id="{A981D367-8F94-1A65-4731-F8475E9FB0FD}"/>
                </a:ext>
              </a:extLst>
            </p:cNvPr>
            <p:cNvSpPr/>
            <p:nvPr/>
          </p:nvSpPr>
          <p:spPr>
            <a:xfrm>
              <a:off x="2366703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3AAA9"/>
                </a:gs>
                <a:gs pos="100000">
                  <a:srgbClr val="A7C6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15;p4">
              <a:extLst>
                <a:ext uri="{FF2B5EF4-FFF2-40B4-BE49-F238E27FC236}">
                  <a16:creationId xmlns:a16="http://schemas.microsoft.com/office/drawing/2014/main" id="{52D7E7B7-A24A-91A8-1028-B2853541703E}"/>
                </a:ext>
              </a:extLst>
            </p:cNvPr>
            <p:cNvSpPr txBox="1"/>
            <p:nvPr/>
          </p:nvSpPr>
          <p:spPr>
            <a:xfrm>
              <a:off x="2891635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VISORES BIM</a:t>
              </a:r>
              <a:endParaRPr sz="24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" name="Google Shape;216;p4">
              <a:extLst>
                <a:ext uri="{FF2B5EF4-FFF2-40B4-BE49-F238E27FC236}">
                  <a16:creationId xmlns:a16="http://schemas.microsoft.com/office/drawing/2014/main" id="{ED1BE7D5-9CCA-E85D-1076-3FAC51F1075F}"/>
                </a:ext>
              </a:extLst>
            </p:cNvPr>
            <p:cNvSpPr/>
            <p:nvPr/>
          </p:nvSpPr>
          <p:spPr>
            <a:xfrm>
              <a:off x="4728897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7D2D1"/>
                </a:gs>
                <a:gs pos="100000">
                  <a:srgbClr val="D8E8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7;p4">
              <a:extLst>
                <a:ext uri="{FF2B5EF4-FFF2-40B4-BE49-F238E27FC236}">
                  <a16:creationId xmlns:a16="http://schemas.microsoft.com/office/drawing/2014/main" id="{41F0CEE4-4E60-4977-4209-D18FB9613AF4}"/>
                </a:ext>
              </a:extLst>
            </p:cNvPr>
            <p:cNvSpPr txBox="1"/>
            <p:nvPr/>
          </p:nvSpPr>
          <p:spPr>
            <a:xfrm>
              <a:off x="5253829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COMUNICACIÓN BIM</a:t>
              </a:r>
              <a:endPara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" name="Google Shape;218;p4">
              <a:extLst>
                <a:ext uri="{FF2B5EF4-FFF2-40B4-BE49-F238E27FC236}">
                  <a16:creationId xmlns:a16="http://schemas.microsoft.com/office/drawing/2014/main" id="{E1FF87DF-1839-080D-E2D6-9EF8676017B6}"/>
                </a:ext>
              </a:extLst>
            </p:cNvPr>
            <p:cNvSpPr/>
            <p:nvPr/>
          </p:nvSpPr>
          <p:spPr>
            <a:xfrm>
              <a:off x="7091092" y="1486430"/>
              <a:ext cx="2624660" cy="104986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3AAA9"/>
                </a:gs>
                <a:gs pos="100000">
                  <a:srgbClr val="A7C6C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9;p4">
              <a:extLst>
                <a:ext uri="{FF2B5EF4-FFF2-40B4-BE49-F238E27FC236}">
                  <a16:creationId xmlns:a16="http://schemas.microsoft.com/office/drawing/2014/main" id="{3162D32B-B351-F4E9-2F37-115F1F1BB27E}"/>
                </a:ext>
              </a:extLst>
            </p:cNvPr>
            <p:cNvSpPr txBox="1"/>
            <p:nvPr/>
          </p:nvSpPr>
          <p:spPr>
            <a:xfrm>
              <a:off x="7616024" y="1486430"/>
              <a:ext cx="1574796" cy="104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PLANIFICACIÓN</a:t>
              </a:r>
              <a:endPara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/>
          <p:nvPr/>
        </p:nvSpPr>
        <p:spPr>
          <a:xfrm>
            <a:off x="918749" y="654859"/>
            <a:ext cx="7360011" cy="7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ESTRUCTURA DE LA FORMACIÓN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1000149" y="1828800"/>
            <a:ext cx="10191701" cy="456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Cada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curso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tiene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una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duración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de 20 horas: 16 horas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modalidad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Online y 4 horas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una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.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Cursos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 lang="en-US" sz="1700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1.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Primeros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pasos BIM: 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b="1" i="0" u="none" strike="noStrike" cap="none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1ª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25/09 al 08/10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5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Octubre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(Jueves)</a:t>
            </a: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2ª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09/10 al 22/10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17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Octubre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(Martes)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2.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Visores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BIM: 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b="1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1ª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09/10 al 22/10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19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Octubre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(Jueves)</a:t>
            </a:r>
          </a:p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2ª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23/10 al 05/11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31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Octubre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(Martes)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3.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Comunicación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BIM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</a:p>
          <a:p>
            <a: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        	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1ª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23/10 al 05/11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2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Noviembre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(Jueves)</a:t>
            </a:r>
          </a:p>
          <a:p>
            <a: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2ª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06/11 al 19/11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4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Noviembre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(Martes)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4.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Planificación</a:t>
            </a:r>
            <a:endParaRPr lang="en-US" sz="1700" b="1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                 1ª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06/11 al 19/11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16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Noviembre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(Jueves)</a:t>
            </a:r>
          </a:p>
          <a:p>
            <a: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                 2ª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edición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Del 20/11 al 03/12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Clase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presencial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: 28 de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Noviembre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(Martes)</a:t>
            </a:r>
          </a:p>
          <a:p>
            <a:pPr lvl="3">
              <a:lnSpc>
                <a:spcPct val="80000"/>
              </a:lnSpc>
              <a:buClr>
                <a:schemeClr val="dk1"/>
              </a:buClr>
              <a:buSzPts val="3600"/>
            </a:pPr>
            <a:endParaRPr lang="en-US" sz="1700" b="1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1700" b="0" i="0" u="none" strike="noStrike" cap="none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</a:pPr>
            <a:r>
              <a:rPr lang="en-US"/>
              <a:t>¿Qué es BIM?</a:t>
            </a:r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589136" y="1948978"/>
            <a:ext cx="80696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BIM </a:t>
            </a: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 una metodología de </a:t>
            </a:r>
            <a:r>
              <a:rPr lang="en-US" b="1" i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trabajo colaborativa </a:t>
            </a: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la creación y gestión de un proyecto de construcción.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Su objetivo es </a:t>
            </a:r>
            <a:r>
              <a:rPr lang="en-US" b="1" i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centralizar toda la información </a:t>
            </a: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del proyecto en un modelo de información digital creado por </a:t>
            </a:r>
            <a:r>
              <a:rPr lang="en-US" b="1" i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todos sus agentes.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BIM supone la evolución de los sistemas de diseño tradicionales basados en el plano, ya que incorpora </a:t>
            </a:r>
            <a:r>
              <a:rPr lang="en-US" b="1" i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información geométrica (3D), </a:t>
            </a:r>
            <a:r>
              <a:rPr lang="en-US" b="1" i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de tiempos (4D), de costes (5D)</a:t>
            </a:r>
            <a:r>
              <a:rPr lang="en-US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ambiental (6D) y de mantenimiento (7D).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pSp>
        <p:nvGrpSpPr>
          <p:cNvPr id="181" name="Google Shape;181;p42"/>
          <p:cNvGrpSpPr/>
          <p:nvPr/>
        </p:nvGrpSpPr>
        <p:grpSpPr>
          <a:xfrm>
            <a:off x="9093801" y="1682494"/>
            <a:ext cx="2912320" cy="3906170"/>
            <a:chOff x="0" y="208258"/>
            <a:chExt cx="2912320" cy="3906170"/>
          </a:xfrm>
        </p:grpSpPr>
        <p:sp>
          <p:nvSpPr>
            <p:cNvPr id="182" name="Google Shape;182;p42"/>
            <p:cNvSpPr/>
            <p:nvPr/>
          </p:nvSpPr>
          <p:spPr>
            <a:xfrm>
              <a:off x="0" y="208258"/>
              <a:ext cx="2912320" cy="7354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2"/>
            <p:cNvSpPr txBox="1"/>
            <p:nvPr/>
          </p:nvSpPr>
          <p:spPr>
            <a:xfrm>
              <a:off x="35901" y="244159"/>
              <a:ext cx="2840518" cy="663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Que es BIM</a:t>
              </a:r>
              <a:endParaRPr/>
            </a:p>
          </p:txBody>
        </p:sp>
        <p:sp>
          <p:nvSpPr>
            <p:cNvPr id="184" name="Google Shape;184;p42"/>
            <p:cNvSpPr/>
            <p:nvPr/>
          </p:nvSpPr>
          <p:spPr>
            <a:xfrm>
              <a:off x="0" y="1354720"/>
              <a:ext cx="2912320" cy="631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2"/>
            <p:cNvSpPr txBox="1"/>
            <p:nvPr/>
          </p:nvSpPr>
          <p:spPr>
            <a:xfrm>
              <a:off x="30842" y="1385562"/>
              <a:ext cx="2850636" cy="570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Visores BIM</a:t>
              </a:r>
              <a:endParaRPr/>
            </a:p>
          </p:txBody>
        </p:sp>
        <p:sp>
          <p:nvSpPr>
            <p:cNvPr id="186" name="Google Shape;186;p42"/>
            <p:cNvSpPr/>
            <p:nvPr/>
          </p:nvSpPr>
          <p:spPr>
            <a:xfrm>
              <a:off x="0" y="2483817"/>
              <a:ext cx="2912320" cy="631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2"/>
            <p:cNvSpPr txBox="1"/>
            <p:nvPr/>
          </p:nvSpPr>
          <p:spPr>
            <a:xfrm>
              <a:off x="30842" y="2514659"/>
              <a:ext cx="2850636" cy="570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Comunicación</a:t>
              </a:r>
              <a:endParaRPr/>
            </a:p>
          </p:txBody>
        </p:sp>
        <p:sp>
          <p:nvSpPr>
            <p:cNvPr id="188" name="Google Shape;188;p42"/>
            <p:cNvSpPr/>
            <p:nvPr/>
          </p:nvSpPr>
          <p:spPr>
            <a:xfrm>
              <a:off x="0" y="3482628"/>
              <a:ext cx="2912320" cy="6318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2"/>
            <p:cNvSpPr txBox="1"/>
            <p:nvPr/>
          </p:nvSpPr>
          <p:spPr>
            <a:xfrm>
              <a:off x="30842" y="3513470"/>
              <a:ext cx="2850636" cy="570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Planificación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/>
        </p:nvSpPr>
        <p:spPr>
          <a:xfrm>
            <a:off x="908918" y="831839"/>
            <a:ext cx="5548118" cy="7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Twentieth Century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OBJETIVOS DE LA FORMACIÓN</a:t>
            </a:r>
            <a:endParaRPr sz="4400" b="0" i="0" u="none" strike="noStrike" cap="none">
              <a:solidFill>
                <a:srgbClr val="46413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1264158" y="210312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en-US"/>
              <a:t>Comprender los </a:t>
            </a:r>
            <a:r>
              <a:rPr lang="en-US" b="1"/>
              <a:t>conceptos generales </a:t>
            </a:r>
            <a:r>
              <a:rPr lang="en-US"/>
              <a:t>de la metodología BIM y su importancia en el sector de la construcción.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en-US"/>
              <a:t>Conocer las herramientas de </a:t>
            </a:r>
            <a:r>
              <a:rPr lang="en-US" b="1"/>
              <a:t>visualización</a:t>
            </a:r>
            <a:r>
              <a:rPr lang="en-US"/>
              <a:t> y análisis de datos (visores) para el trabajo con modelos BIM.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en-US"/>
              <a:t>Aprender a </a:t>
            </a:r>
            <a:r>
              <a:rPr lang="en-US" b="1"/>
              <a:t>comunicar</a:t>
            </a:r>
            <a:r>
              <a:rPr lang="en-US"/>
              <a:t> eficazmente la información contenida en los modelos BIM a diferentes partes interesadas en el proceso de construcción.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en-US"/>
              <a:t>Adquirir habilidades en la </a:t>
            </a:r>
            <a:r>
              <a:rPr lang="en-US" b="1"/>
              <a:t>planificación, medición: </a:t>
            </a:r>
            <a:r>
              <a:rPr lang="en-US"/>
              <a:t>gestión de proyectos BIM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1024126" y="516636"/>
            <a:ext cx="972007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</a:pPr>
            <a:r>
              <a:rPr lang="en-US"/>
              <a:t>ITINERARIOS FORMATIVOS</a:t>
            </a:r>
            <a:endParaRPr/>
          </a:p>
        </p:txBody>
      </p:sp>
      <p:grpSp>
        <p:nvGrpSpPr>
          <p:cNvPr id="227" name="Google Shape;227;p5"/>
          <p:cNvGrpSpPr/>
          <p:nvPr/>
        </p:nvGrpSpPr>
        <p:grpSpPr>
          <a:xfrm>
            <a:off x="3092775" y="2173010"/>
            <a:ext cx="5582772" cy="3518241"/>
            <a:chOff x="2613" y="1310"/>
            <a:chExt cx="5582772" cy="3518241"/>
          </a:xfrm>
        </p:grpSpPr>
        <p:sp>
          <p:nvSpPr>
            <p:cNvPr id="228" name="Google Shape;228;p5"/>
            <p:cNvSpPr/>
            <p:nvPr/>
          </p:nvSpPr>
          <p:spPr>
            <a:xfrm>
              <a:off x="2613" y="1310"/>
              <a:ext cx="5582772" cy="1107146"/>
            </a:xfrm>
            <a:prstGeom prst="roundRect">
              <a:avLst>
                <a:gd name="adj" fmla="val 10000"/>
              </a:avLst>
            </a:prstGeom>
            <a:solidFill>
              <a:srgbClr val="9BBEB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35040" y="33737"/>
              <a:ext cx="5517918" cy="104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1.Primeros Pasos BIM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Conceptos Básicos</a:t>
              </a:r>
              <a:endPara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613" y="1206858"/>
              <a:ext cx="5582772" cy="110714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35040" y="1239285"/>
              <a:ext cx="5517918" cy="104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2. Visores BIM</a:t>
              </a:r>
              <a:endPara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613" y="2412405"/>
              <a:ext cx="2733972" cy="1107146"/>
            </a:xfrm>
            <a:prstGeom prst="roundRect">
              <a:avLst>
                <a:gd name="adj" fmla="val 10000"/>
              </a:avLst>
            </a:prstGeom>
            <a:solidFill>
              <a:srgbClr val="C79F5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35040" y="2444832"/>
              <a:ext cx="2669118" cy="104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3. Comunicación BIM (CDE)</a:t>
              </a:r>
              <a:endPara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851413" y="2412405"/>
              <a:ext cx="2733972" cy="1107146"/>
            </a:xfrm>
            <a:prstGeom prst="roundRect">
              <a:avLst>
                <a:gd name="adj" fmla="val 10000"/>
              </a:avLst>
            </a:prstGeom>
            <a:solidFill>
              <a:srgbClr val="C79F5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 txBox="1"/>
            <p:nvPr/>
          </p:nvSpPr>
          <p:spPr>
            <a:xfrm>
              <a:off x="2883840" y="2444832"/>
              <a:ext cx="2669118" cy="104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4. Planificación BIM</a:t>
              </a:r>
              <a:endPara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ct val="100000"/>
              <a:buFont typeface="Twentieth Century"/>
              <a:buNone/>
            </a:pPr>
            <a:r>
              <a:rPr lang="en-US" sz="2400" dirty="0">
                <a:latin typeface="+mj-lt"/>
              </a:rPr>
              <a:t>CURSO 1: PRIMEROS PASOS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CONCEPTOS GENERALES</a:t>
            </a:r>
            <a:endParaRPr sz="4400" dirty="0">
              <a:latin typeface="+mj-lt"/>
            </a:endParaRPr>
          </a:p>
        </p:txBody>
      </p:sp>
      <p:pic>
        <p:nvPicPr>
          <p:cNvPr id="248" name="Google Shape;248;p7" descr="Imagen que contiene interior, mes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l="18876" r="33948" b="-3"/>
          <a:stretch/>
        </p:blipFill>
        <p:spPr>
          <a:xfrm>
            <a:off x="576072" y="438912"/>
            <a:ext cx="4495806" cy="351194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7"/>
          <p:cNvSpPr/>
          <p:nvPr/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rgbClr val="CBC8A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0" name="Google Shape;250;p7"/>
          <p:cNvCxnSpPr/>
          <p:nvPr/>
        </p:nvCxnSpPr>
        <p:spPr>
          <a:xfrm rot="10800000">
            <a:off x="56896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7"/>
          <p:cNvSpPr/>
          <p:nvPr/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rgbClr val="679B9A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 l="13908" r="6082" b="2"/>
          <a:stretch/>
        </p:blipFill>
        <p:spPr>
          <a:xfrm>
            <a:off x="1688924" y="4150596"/>
            <a:ext cx="3291514" cy="223180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/>
          <p:nvPr/>
        </p:nvSpPr>
        <p:spPr>
          <a:xfrm>
            <a:off x="5951727" y="2606040"/>
            <a:ext cx="574073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¿Qué es BIM?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Beneficios y aplicaciones BIM en la construcción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Términos y conceptos básicos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Elementos de un modelo BIM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Principales flujos de trabajo BIM en obra</a:t>
            </a:r>
            <a:endParaRPr sz="21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609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None/>
            </a:pP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609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 txBox="1">
            <a:spLocks noGrp="1"/>
          </p:cNvSpPr>
          <p:nvPr>
            <p:ph type="title"/>
          </p:nvPr>
        </p:nvSpPr>
        <p:spPr>
          <a:xfrm>
            <a:off x="956329" y="143456"/>
            <a:ext cx="574073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ct val="100000"/>
              <a:buFont typeface="Twentieth Century"/>
              <a:buNone/>
            </a:pPr>
            <a:br>
              <a:rPr lang="en-US" sz="66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4900" dirty="0">
                <a:latin typeface="Roboto"/>
                <a:ea typeface="Roboto"/>
                <a:cs typeface="Roboto"/>
                <a:sym typeface="Roboto"/>
              </a:rPr>
              <a:t>CURSO 2: VISORES BIM</a:t>
            </a:r>
            <a:endParaRPr sz="6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465327" y="1682187"/>
            <a:ext cx="574073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Interfaz visores BIM. IFC + NdP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Secciones y movilidad.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Consulta de datos y propiedades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Mediciones, cotas y consultas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Exportación de datos de modelo y revisión básica.</a:t>
            </a:r>
            <a:endParaRPr sz="21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609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2" name="Google Shape;272;p9"/>
          <p:cNvPicPr preferRelativeResize="0"/>
          <p:nvPr/>
        </p:nvPicPr>
        <p:blipFill rotWithShape="1">
          <a:blip r:embed="rId3">
            <a:alphaModFix/>
          </a:blip>
          <a:srcRect l="5140" r="17924"/>
          <a:stretch/>
        </p:blipFill>
        <p:spPr>
          <a:xfrm>
            <a:off x="14801426" y="-469970"/>
            <a:ext cx="6991774" cy="6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" descr="Imagen que contiene interior&#10;&#10;Descripción generada con confianza muy al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881" y="1923183"/>
            <a:ext cx="7822119" cy="563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909" y="2483406"/>
            <a:ext cx="3065689" cy="311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" descr="Imagen que contiene interior, cosa&#10;&#10;Descripción generada con confianza muy al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8071" y="-489268"/>
            <a:ext cx="3817821" cy="259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5441" y="2133600"/>
            <a:ext cx="2666559" cy="481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>
            <a:spLocks noGrp="1"/>
          </p:cNvSpPr>
          <p:nvPr>
            <p:ph type="title"/>
          </p:nvPr>
        </p:nvSpPr>
        <p:spPr>
          <a:xfrm>
            <a:off x="968248" y="185888"/>
            <a:ext cx="709371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6600"/>
              <a:buFont typeface="Twentieth Century"/>
              <a:buNone/>
            </a:pPr>
            <a:br>
              <a:rPr lang="en-US" sz="6600" dirty="0"/>
            </a:br>
            <a:r>
              <a:rPr lang="en-US" sz="4400" dirty="0">
                <a:latin typeface="Roboto"/>
                <a:ea typeface="Roboto"/>
                <a:cs typeface="Roboto"/>
                <a:sym typeface="Roboto"/>
              </a:rPr>
              <a:t>CURSO 3: COMUNICACIÓN BIM - CDE</a:t>
            </a:r>
            <a:endParaRPr sz="4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729783" y="2449846"/>
            <a:ext cx="574073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Introducción al CDE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Comunicació basada en el modelo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Gestión de tareas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Identificación de defectos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Requerimientos de información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marR="0" lvl="0" indent="-609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wentieth Century"/>
              <a:buNone/>
            </a:pPr>
            <a:endParaRPr sz="21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11" descr="Imagen que contiene reloj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-373" b="-4309"/>
          <a:stretch/>
        </p:blipFill>
        <p:spPr>
          <a:xfrm>
            <a:off x="13054202" y="-56501"/>
            <a:ext cx="5828158" cy="69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 descr="Benefits of CDE for BIM projects - bimspot Blog"/>
          <p:cNvPicPr preferRelativeResize="0"/>
          <p:nvPr/>
        </p:nvPicPr>
        <p:blipFill rotWithShape="1">
          <a:blip r:embed="rId4">
            <a:alphaModFix/>
          </a:blip>
          <a:srcRect t="19039" r="53684"/>
          <a:stretch/>
        </p:blipFill>
        <p:spPr>
          <a:xfrm>
            <a:off x="6401944" y="1570687"/>
            <a:ext cx="5129398" cy="504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 descr="Benefits of CDE for BIM projects - bimspot Blog"/>
          <p:cNvPicPr preferRelativeResize="0"/>
          <p:nvPr/>
        </p:nvPicPr>
        <p:blipFill rotWithShape="1">
          <a:blip r:embed="rId4">
            <a:alphaModFix/>
          </a:blip>
          <a:srcRect l="53827" t="17185"/>
          <a:stretch/>
        </p:blipFill>
        <p:spPr>
          <a:xfrm>
            <a:off x="6200864" y="1567306"/>
            <a:ext cx="5002351" cy="504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 descr="usos_BIM-hildebrand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522" y="1788519"/>
            <a:ext cx="6543033" cy="441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 descr="BIM en la fase de construcción - Konstrued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 descr="BIM en la fase de construcción - Konstruedu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800</Words>
  <Application>Microsoft Office PowerPoint</Application>
  <PresentationFormat>Panorámica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Twentieth Century</vt:lpstr>
      <vt:lpstr>Noto Sans Symbols</vt:lpstr>
      <vt:lpstr>Roboto</vt:lpstr>
      <vt:lpstr>Calibri</vt:lpstr>
      <vt:lpstr>Integral</vt:lpstr>
      <vt:lpstr>Presentación de PowerPoint</vt:lpstr>
      <vt:lpstr>Formación gratuita BIM</vt:lpstr>
      <vt:lpstr>Presentación de PowerPoint</vt:lpstr>
      <vt:lpstr>¿Qué es BIM?</vt:lpstr>
      <vt:lpstr>Presentación de PowerPoint</vt:lpstr>
      <vt:lpstr>ITINERARIOS FORMATIVOS</vt:lpstr>
      <vt:lpstr>CURSO 1: PRIMEROS PASOS CONCEPTOS GENERALES</vt:lpstr>
      <vt:lpstr> CURSO 2: VISORES BIM</vt:lpstr>
      <vt:lpstr> CURSO 3: COMUNICACIÓN BIM - CDE</vt:lpstr>
      <vt:lpstr> Curso 4: Revisión y planificación</vt:lpstr>
      <vt:lpstr>Inscripciones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elenapar@vielcahp.com</dc:creator>
  <cp:lastModifiedBy>MARIA LLADRO ORTI</cp:lastModifiedBy>
  <cp:revision>5</cp:revision>
  <dcterms:created xsi:type="dcterms:W3CDTF">2019-12-16T11:10:10Z</dcterms:created>
  <dcterms:modified xsi:type="dcterms:W3CDTF">2023-08-01T10:29:44Z</dcterms:modified>
</cp:coreProperties>
</file>