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2.xml" ContentType="application/xml"/>
  <Override PartName="/customXml/itemProps1.xml" ContentType="application/vnd.openxmlformats-officedocument.customXmlProperties+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3.xml" ContentType="application/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desplazar la página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ES" sz="2000" spc="-1" strike="noStrike">
                <a:latin typeface="Arial"/>
              </a:rPr>
              <a:t>Pulse para editar el formato de las notas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ES" sz="1400" spc="-1" strike="noStrike">
                <a:latin typeface="Times New Roman"/>
              </a:rPr>
              <a:t>&lt;cabecera&gt;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s-ES" sz="1400" spc="-1" strike="noStrike">
                <a:latin typeface="Times New Roman"/>
              </a:rPr>
              <a:t>&lt;fecha/hora&gt;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DCFC325E-60DD-4331-8371-1D20D118BBCA}" type="slidenum">
              <a:rPr b="0" lang="es-ES" sz="1400" spc="-1" strike="noStrike">
                <a:latin typeface="Times New Roman"/>
              </a:rPr>
              <a:t>&lt;número&gt;</a:t>
            </a:fld>
            <a:endParaRPr b="0" lang="es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4FBCB60-D707-4005-BB5C-D19185DE2166}" type="slidenum">
              <a:rPr b="0" lang="es-E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2960" cy="4006800"/>
          </a:xfrm>
          <a:prstGeom prst="rect">
            <a:avLst/>
          </a:prstGeom>
        </p:spPr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ES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7491049D-982E-4B1C-9D59-D7AFA6703E19}" type="slidenum">
              <a:rPr b="0" lang="es-E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2960" cy="4006800"/>
          </a:xfrm>
          <a:prstGeom prst="rect">
            <a:avLst/>
          </a:prstGeom>
        </p:spPr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ES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D803E1F9-21F4-4714-9D26-10459ED9EB1E}" type="slidenum">
              <a:rPr b="0" lang="es-E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2960" cy="4006800"/>
          </a:xfrm>
          <a:prstGeom prst="rect">
            <a:avLst/>
          </a:prstGeom>
        </p:spPr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ES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C5A71D13-4F1F-49F7-8709-2C4C08F1B829}" type="slidenum">
              <a:rPr b="0" lang="es-E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2960" cy="4006800"/>
          </a:xfrm>
          <a:prstGeom prst="rect">
            <a:avLst/>
          </a:prstGeom>
        </p:spPr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ES" sz="20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EAD8CE8-C60F-4058-B49D-819AB19D2EB9}" type="slidenum">
              <a:rPr b="0" lang="es-E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2960" cy="4006800"/>
          </a:xfrm>
          <a:prstGeom prst="rect">
            <a:avLst/>
          </a:prstGeom>
        </p:spPr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ES" sz="20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874A38CB-FCCB-4EDF-8060-BAA2A92D94A2}" type="slidenum">
              <a:rPr b="0" lang="es-E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2960" cy="4006800"/>
          </a:xfrm>
          <a:prstGeom prst="rect">
            <a:avLst/>
          </a:prstGeom>
        </p:spPr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ES" sz="20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B7CC83C-107D-4416-9ACF-1D5B3BE1F673}" type="slidenum">
              <a:rPr b="0" lang="es-E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2960" cy="4006800"/>
          </a:xfrm>
          <a:prstGeom prst="rect">
            <a:avLst/>
          </a:prstGeom>
        </p:spPr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ES" sz="20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6CA1CDE6-AA40-4A88-BBF4-43ACE242C87B}" type="slidenum">
              <a:rPr b="0" lang="es-E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2960" cy="4006800"/>
          </a:xfrm>
          <a:prstGeom prst="rect">
            <a:avLst/>
          </a:prstGeom>
        </p:spPr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E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esquema del texto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3675960" y="8280"/>
            <a:ext cx="4878000" cy="6856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0" y="446400"/>
            <a:ext cx="12191040" cy="6032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938520" y="6275880"/>
            <a:ext cx="7113240" cy="46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s-ES" sz="1400" spc="-1" strike="noStrike">
                <a:solidFill>
                  <a:srgbClr val="e95b40"/>
                </a:solidFill>
                <a:latin typeface="Arial"/>
                <a:ea typeface="DejaVu Sans"/>
              </a:rPr>
              <a:t> </a:t>
            </a:r>
            <a:r>
              <a:rPr b="0" lang="es-ES" sz="1600" spc="-1" strike="noStrike">
                <a:solidFill>
                  <a:srgbClr val="e95b40"/>
                </a:solidFill>
                <a:latin typeface="Arial"/>
                <a:ea typeface="DejaVu Sans"/>
              </a:rPr>
              <a:t>Ajudes 2021 a la reforma, la rehabilitació i actuacions urbanes.</a:t>
            </a:r>
            <a:endParaRPr b="0" lang="es-ES" sz="1600" spc="-1" strike="noStrike">
              <a:latin typeface="Arial"/>
            </a:endParaRPr>
          </a:p>
        </p:txBody>
      </p:sp>
      <p:pic>
        <p:nvPicPr>
          <p:cNvPr id="46" name="Imagen 14" descr=""/>
          <p:cNvPicPr/>
          <p:nvPr/>
        </p:nvPicPr>
        <p:blipFill>
          <a:blip r:embed="rId1"/>
          <a:stretch/>
        </p:blipFill>
        <p:spPr>
          <a:xfrm>
            <a:off x="9320040" y="4564800"/>
            <a:ext cx="2513160" cy="2298600"/>
          </a:xfrm>
          <a:prstGeom prst="rect">
            <a:avLst/>
          </a:prstGeom>
          <a:ln>
            <a:noFill/>
          </a:ln>
        </p:spPr>
      </p:pic>
      <p:sp>
        <p:nvSpPr>
          <p:cNvPr id="47" name="CustomShape 2"/>
          <p:cNvSpPr/>
          <p:nvPr/>
        </p:nvSpPr>
        <p:spPr>
          <a:xfrm>
            <a:off x="938520" y="0"/>
            <a:ext cx="7113240" cy="178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s-ES" sz="4360" spc="-1" strike="noStrike">
                <a:solidFill>
                  <a:srgbClr val="e95b40"/>
                </a:solidFill>
                <a:latin typeface="Arial"/>
                <a:ea typeface="DejaVu Sans"/>
              </a:rPr>
              <a:t>Implantació IEEV.CV</a:t>
            </a:r>
            <a:endParaRPr b="0" lang="es-ES" sz="4360" spc="-1" strike="noStrike">
              <a:latin typeface="Arial"/>
            </a:endParaRPr>
          </a:p>
        </p:txBody>
      </p:sp>
      <p:pic>
        <p:nvPicPr>
          <p:cNvPr id="48" name="Imagen 8" descr=""/>
          <p:cNvPicPr/>
          <p:nvPr/>
        </p:nvPicPr>
        <p:blipFill>
          <a:blip r:embed="rId2"/>
          <a:stretch/>
        </p:blipFill>
        <p:spPr>
          <a:xfrm>
            <a:off x="9144000" y="0"/>
            <a:ext cx="3058200" cy="1492920"/>
          </a:xfrm>
          <a:prstGeom prst="rect">
            <a:avLst/>
          </a:prstGeom>
          <a:ln>
            <a:noFill/>
          </a:ln>
        </p:spPr>
      </p:pic>
      <p:sp>
        <p:nvSpPr>
          <p:cNvPr id="49" name="CustomShape 3"/>
          <p:cNvSpPr/>
          <p:nvPr/>
        </p:nvSpPr>
        <p:spPr>
          <a:xfrm>
            <a:off x="938520" y="1301760"/>
            <a:ext cx="10693800" cy="119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Introducció a l'Informe d'Avaluació de l'Edifici  - IEEV.CV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50" name="CustomShape 4"/>
          <p:cNvSpPr/>
          <p:nvPr/>
        </p:nvSpPr>
        <p:spPr>
          <a:xfrm>
            <a:off x="938520" y="2311200"/>
            <a:ext cx="10894320" cy="28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Informe que recull el resultat de l'avaluació d'un edifici, després de la seua inspecció, respecte del seu </a:t>
            </a: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estat de conservació, la seua accessibilitat i la seua eficiència energètica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s-ES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És fonamental perquè les persones propietàries coneguen l'estat del seu edifici i puguen </a:t>
            </a: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planificar les obres de rehabilitació i manteniment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de manera adequada. </a:t>
            </a:r>
            <a:endParaRPr b="0" lang="es-ES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Forma part del</a:t>
            </a: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deure de conservació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dels edificis, tal com estableix la normativa relativa a urbanisme i rehabilitació.</a:t>
            </a:r>
            <a:endParaRPr b="0" lang="es-ES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1" lang="es-ES" sz="1800" spc="-1" strike="noStrike">
                <a:solidFill>
                  <a:srgbClr val="c00000"/>
                </a:solidFill>
                <a:latin typeface="Arial"/>
                <a:ea typeface="DejaVu Sans"/>
              </a:rPr>
              <a:t>Normativa que ho regula: </a:t>
            </a:r>
            <a:endParaRPr b="0" lang="es-ES" sz="1800" spc="-1" strike="noStrike">
              <a:latin typeface="Arial"/>
            </a:endParaRPr>
          </a:p>
          <a:p>
            <a:pPr marL="285840" indent="-2840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Llei 1/2019, de 5 de febrer, de la Generalitat, de modificació de la Llei 5/2014 d'Ordenació del Territori, Urbanisme i Paisatge (LOTUP). Article 180.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51" name="CustomShape 5"/>
          <p:cNvSpPr/>
          <p:nvPr/>
        </p:nvSpPr>
        <p:spPr>
          <a:xfrm>
            <a:off x="938520" y="5164560"/>
            <a:ext cx="86245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40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Per a edificis d'habitatges (IEEV.CV) : DECRET 53/2018, de 27 d'abril, del Consell, pel qual es regula la realització de l'informe d'avaluació de l'edifici d'ús residencial d'habitatge i el seu Registre autonòmic en l'àmbit de la Comunitat Valenciana.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938520" y="6275880"/>
            <a:ext cx="7113240" cy="46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10000"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e95b40"/>
                </a:solidFill>
                <a:latin typeface="Arial"/>
                <a:ea typeface="DejaVu Sans"/>
              </a:rPr>
              <a:t>Ajudes 2021 a la reforma, la rehabilitació i actuacions urbanes  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53" name="Imagen 14" descr=""/>
          <p:cNvPicPr/>
          <p:nvPr/>
        </p:nvPicPr>
        <p:blipFill>
          <a:blip r:embed="rId1"/>
          <a:stretch/>
        </p:blipFill>
        <p:spPr>
          <a:xfrm>
            <a:off x="9320040" y="4564800"/>
            <a:ext cx="2513160" cy="2298600"/>
          </a:xfrm>
          <a:prstGeom prst="rect">
            <a:avLst/>
          </a:prstGeom>
          <a:ln>
            <a:noFill/>
          </a:ln>
        </p:spPr>
      </p:pic>
      <p:sp>
        <p:nvSpPr>
          <p:cNvPr id="54" name="CustomShape 2"/>
          <p:cNvSpPr/>
          <p:nvPr/>
        </p:nvSpPr>
        <p:spPr>
          <a:xfrm>
            <a:off x="938520" y="0"/>
            <a:ext cx="7113240" cy="178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s-ES" sz="4360" spc="-1" strike="noStrike">
                <a:solidFill>
                  <a:srgbClr val="e95b40"/>
                </a:solidFill>
                <a:latin typeface="Arial"/>
                <a:ea typeface="DejaVu Sans"/>
              </a:rPr>
              <a:t>Implantació IEEV.CV</a:t>
            </a:r>
            <a:endParaRPr b="0" lang="es-ES" sz="4360" spc="-1" strike="noStrike">
              <a:latin typeface="Arial"/>
            </a:endParaRPr>
          </a:p>
        </p:txBody>
      </p:sp>
      <p:pic>
        <p:nvPicPr>
          <p:cNvPr id="55" name="Imagen 8" descr=""/>
          <p:cNvPicPr/>
          <p:nvPr/>
        </p:nvPicPr>
        <p:blipFill>
          <a:blip r:embed="rId2"/>
          <a:stretch/>
        </p:blipFill>
        <p:spPr>
          <a:xfrm>
            <a:off x="9144000" y="0"/>
            <a:ext cx="3058200" cy="1492920"/>
          </a:xfrm>
          <a:prstGeom prst="rect">
            <a:avLst/>
          </a:prstGeom>
          <a:ln>
            <a:noFill/>
          </a:ln>
        </p:spPr>
      </p:pic>
      <p:sp>
        <p:nvSpPr>
          <p:cNvPr id="56" name="CustomShape 3"/>
          <p:cNvSpPr/>
          <p:nvPr/>
        </p:nvSpPr>
        <p:spPr>
          <a:xfrm>
            <a:off x="938520" y="1625400"/>
            <a:ext cx="10894320" cy="329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Introducció a l´Informe d´Avaluació de l´Edifici  - IEEV.CV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</a:pPr>
            <a:r>
              <a:rPr b="1" lang="es-ES" sz="2200" spc="-1" strike="noStrike">
                <a:solidFill>
                  <a:srgbClr val="c00000"/>
                </a:solidFill>
                <a:latin typeface="Arial"/>
                <a:ea typeface="DejaVu Sans"/>
              </a:rPr>
              <a:t>¿Quan és obligatori el IEEV.CV?</a:t>
            </a:r>
            <a:endParaRPr b="0" lang="es-ES" sz="2200" spc="-1" strike="noStrike">
              <a:latin typeface="Arial"/>
            </a:endParaRPr>
          </a:p>
        </p:txBody>
      </p:sp>
      <p:pic>
        <p:nvPicPr>
          <p:cNvPr id="57" name="Imagen 16" descr=""/>
          <p:cNvPicPr/>
          <p:nvPr/>
        </p:nvPicPr>
        <p:blipFill>
          <a:blip r:embed="rId3"/>
          <a:stretch/>
        </p:blipFill>
        <p:spPr>
          <a:xfrm>
            <a:off x="1070280" y="5005080"/>
            <a:ext cx="1000800" cy="985680"/>
          </a:xfrm>
          <a:prstGeom prst="rect">
            <a:avLst/>
          </a:prstGeom>
          <a:ln>
            <a:noFill/>
          </a:ln>
        </p:spPr>
      </p:pic>
      <p:sp>
        <p:nvSpPr>
          <p:cNvPr id="58" name="CustomShape 4"/>
          <p:cNvSpPr/>
          <p:nvPr/>
        </p:nvSpPr>
        <p:spPr>
          <a:xfrm>
            <a:off x="2205000" y="4922280"/>
            <a:ext cx="7113240" cy="120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El procediment per a elaborar-lo ve detallat en el Document Reconegut *DRD 08 en vigor, «Procediment per a l'elaboració de l'informe d'avaluació de l'edifici. Comunitat Valenciana», el qual inclou la Guia d'inspecció i l'eina informàtica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59" name="CustomShape 5"/>
          <p:cNvSpPr/>
          <p:nvPr/>
        </p:nvSpPr>
        <p:spPr>
          <a:xfrm>
            <a:off x="397440" y="2752200"/>
            <a:ext cx="11697840" cy="20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Les comunitats o persones propietàries d'edificis de tipologia residencial d'habitatge col·lectiu i edificis unifamiliars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hauran de promoure la realització del IEEV.CV en: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Edificis </a:t>
            </a: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d'antiguitat superior a 50 anys.</a:t>
            </a:r>
            <a:endParaRPr b="0" lang="es-ES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Edificis els titulars dels quals pretenguen acollir-se a </a:t>
            </a: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ajudes públiques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per a obres de rehabilitació.</a:t>
            </a:r>
            <a:endParaRPr b="0" lang="es-ES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es-ES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Els IEEV.CV tindran una </a:t>
            </a: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validesa de 10 anys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des de la data de presentació telemàtica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938520" y="6275880"/>
            <a:ext cx="7113240" cy="46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s-ES" sz="1600" spc="-1" strike="noStrike">
                <a:solidFill>
                  <a:srgbClr val="e95b40"/>
                </a:solidFill>
                <a:latin typeface="Arial"/>
                <a:ea typeface="DejaVu Sans"/>
              </a:rPr>
              <a:t> </a:t>
            </a:r>
            <a:r>
              <a:rPr b="0" lang="es-ES" sz="1600" spc="-1" strike="noStrike">
                <a:solidFill>
                  <a:srgbClr val="e95b40"/>
                </a:solidFill>
                <a:latin typeface="Arial"/>
                <a:ea typeface="DejaVu Sans"/>
              </a:rPr>
              <a:t>Ajudes 2021 a la reforma, la rehabilitació i actuacions urbanes</a:t>
            </a:r>
            <a:endParaRPr b="0" lang="es-ES" sz="1600" spc="-1" strike="noStrike">
              <a:latin typeface="Arial"/>
            </a:endParaRPr>
          </a:p>
        </p:txBody>
      </p:sp>
      <p:pic>
        <p:nvPicPr>
          <p:cNvPr id="61" name="Imagen 14" descr=""/>
          <p:cNvPicPr/>
          <p:nvPr/>
        </p:nvPicPr>
        <p:blipFill>
          <a:blip r:embed="rId1"/>
          <a:stretch/>
        </p:blipFill>
        <p:spPr>
          <a:xfrm>
            <a:off x="9320040" y="4564800"/>
            <a:ext cx="2513160" cy="2298600"/>
          </a:xfrm>
          <a:prstGeom prst="rect">
            <a:avLst/>
          </a:prstGeom>
          <a:ln>
            <a:noFill/>
          </a:ln>
        </p:spPr>
      </p:pic>
      <p:sp>
        <p:nvSpPr>
          <p:cNvPr id="62" name="CustomShape 2"/>
          <p:cNvSpPr/>
          <p:nvPr/>
        </p:nvSpPr>
        <p:spPr>
          <a:xfrm>
            <a:off x="938520" y="0"/>
            <a:ext cx="7113240" cy="178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s-ES" sz="4360" spc="-1" strike="noStrike">
                <a:solidFill>
                  <a:srgbClr val="e95b40"/>
                </a:solidFill>
                <a:latin typeface="Arial"/>
                <a:ea typeface="DejaVu Sans"/>
              </a:rPr>
              <a:t>Implantación IEEV.CV</a:t>
            </a:r>
            <a:endParaRPr b="0" lang="es-ES" sz="4360" spc="-1" strike="noStrike">
              <a:latin typeface="Arial"/>
            </a:endParaRPr>
          </a:p>
        </p:txBody>
      </p:sp>
      <p:pic>
        <p:nvPicPr>
          <p:cNvPr id="63" name="Imagen 8" descr=""/>
          <p:cNvPicPr/>
          <p:nvPr/>
        </p:nvPicPr>
        <p:blipFill>
          <a:blip r:embed="rId2"/>
          <a:stretch/>
        </p:blipFill>
        <p:spPr>
          <a:xfrm>
            <a:off x="9144000" y="0"/>
            <a:ext cx="3058200" cy="1492920"/>
          </a:xfrm>
          <a:prstGeom prst="rect">
            <a:avLst/>
          </a:prstGeom>
          <a:ln>
            <a:noFill/>
          </a:ln>
        </p:spPr>
      </p:pic>
      <p:sp>
        <p:nvSpPr>
          <p:cNvPr id="64" name="CustomShape 3"/>
          <p:cNvSpPr/>
          <p:nvPr/>
        </p:nvSpPr>
        <p:spPr>
          <a:xfrm>
            <a:off x="939240" y="1436040"/>
            <a:ext cx="8491320" cy="446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Objectiu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Ajudes a l'elaboració de l'Informe d'Avaluació de l'Edifici (IEEV.CV) com a pas previ a emprendre actuacions de rehabilitació.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  <a:ea typeface="DejaVu Sans"/>
              </a:rPr>
              <a:t>Beneficiaris/ies</a:t>
            </a:r>
            <a:endParaRPr b="0" lang="es-ES" sz="2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Comunitats de persones propietàries.</a:t>
            </a:r>
            <a:endParaRPr b="0" lang="es-E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Persones propietàries úniques de l'edifici.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65" name="CustomShape 4"/>
          <p:cNvSpPr/>
          <p:nvPr/>
        </p:nvSpPr>
        <p:spPr>
          <a:xfrm>
            <a:off x="939240" y="4608000"/>
            <a:ext cx="10992240" cy="13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Incompatibilitat 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Aquesta ajuda no es podrà compatibilitzar amb altres ajudes pel mateix concepte,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que puguen concedir les Corporacions Locals o qualssevol altres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Administracions o Entitats Públiques.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938520" y="6275880"/>
            <a:ext cx="7113240" cy="46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s-ES" sz="1600" spc="-1" strike="noStrike">
                <a:solidFill>
                  <a:srgbClr val="e95b40"/>
                </a:solidFill>
                <a:latin typeface="Arial"/>
                <a:ea typeface="DejaVu Sans"/>
              </a:rPr>
              <a:t>Ajudes 2021 a la reforma, la rehabilitació i actuacions urbanes</a:t>
            </a:r>
            <a:endParaRPr b="0" lang="es-ES" sz="1600" spc="-1" strike="noStrike">
              <a:latin typeface="Arial"/>
            </a:endParaRPr>
          </a:p>
        </p:txBody>
      </p:sp>
      <p:pic>
        <p:nvPicPr>
          <p:cNvPr id="67" name="Imagen 14" descr=""/>
          <p:cNvPicPr/>
          <p:nvPr/>
        </p:nvPicPr>
        <p:blipFill>
          <a:blip r:embed="rId1"/>
          <a:stretch/>
        </p:blipFill>
        <p:spPr>
          <a:xfrm>
            <a:off x="9320040" y="4564800"/>
            <a:ext cx="2513160" cy="2298600"/>
          </a:xfrm>
          <a:prstGeom prst="rect">
            <a:avLst/>
          </a:prstGeom>
          <a:ln>
            <a:noFill/>
          </a:ln>
        </p:spPr>
      </p:pic>
      <p:sp>
        <p:nvSpPr>
          <p:cNvPr id="68" name="CustomShape 2"/>
          <p:cNvSpPr/>
          <p:nvPr/>
        </p:nvSpPr>
        <p:spPr>
          <a:xfrm>
            <a:off x="938520" y="0"/>
            <a:ext cx="7113240" cy="178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s-ES" sz="4360" spc="-1" strike="noStrike">
                <a:solidFill>
                  <a:srgbClr val="e95b40"/>
                </a:solidFill>
                <a:latin typeface="Arial"/>
                <a:ea typeface="DejaVu Sans"/>
              </a:rPr>
              <a:t>Implantació IEEV.CV</a:t>
            </a:r>
            <a:endParaRPr b="0" lang="es-ES" sz="4360" spc="-1" strike="noStrike">
              <a:latin typeface="Arial"/>
            </a:endParaRPr>
          </a:p>
        </p:txBody>
      </p:sp>
      <p:pic>
        <p:nvPicPr>
          <p:cNvPr id="69" name="Imagen 8" descr=""/>
          <p:cNvPicPr/>
          <p:nvPr/>
        </p:nvPicPr>
        <p:blipFill>
          <a:blip r:embed="rId2"/>
          <a:stretch/>
        </p:blipFill>
        <p:spPr>
          <a:xfrm>
            <a:off x="9144000" y="0"/>
            <a:ext cx="3058200" cy="1492920"/>
          </a:xfrm>
          <a:prstGeom prst="rect">
            <a:avLst/>
          </a:prstGeom>
          <a:ln>
            <a:noFill/>
          </a:ln>
        </p:spPr>
      </p:pic>
      <p:sp>
        <p:nvSpPr>
          <p:cNvPr id="70" name="CustomShape 3"/>
          <p:cNvSpPr/>
          <p:nvPr/>
        </p:nvSpPr>
        <p:spPr>
          <a:xfrm>
            <a:off x="938520" y="1632240"/>
            <a:ext cx="10874520" cy="270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Actuacions subvencionables</a:t>
            </a:r>
            <a:endParaRPr b="0" lang="es-ES" sz="2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Honoraris de l´elaboració de l´Informe d´Aavaluació d´Edificis.</a:t>
            </a:r>
            <a:endParaRPr b="0" lang="es-ES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Import protegit: L'import protegit del IEEV.CV serà el cost facturat de l'informe fins a un màxim subvencionable d'acord amb el següent quadre en funció del nombre d'habitatges i de la superfície total destinada a locals de l'edifici: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s-ES" sz="1800" spc="-1" strike="noStrike">
              <a:latin typeface="Arial"/>
            </a:endParaRPr>
          </a:p>
        </p:txBody>
      </p:sp>
      <p:graphicFrame>
        <p:nvGraphicFramePr>
          <p:cNvPr id="71" name="Table 4"/>
          <p:cNvGraphicFramePr/>
          <p:nvPr/>
        </p:nvGraphicFramePr>
        <p:xfrm>
          <a:off x="1078920" y="3930480"/>
          <a:ext cx="10033560" cy="1112040"/>
        </p:xfrm>
        <a:graphic>
          <a:graphicData uri="http://schemas.openxmlformats.org/drawingml/2006/table">
            <a:tbl>
              <a:tblPr/>
              <a:tblGrid>
                <a:gridCol w="5856120"/>
                <a:gridCol w="4177800"/>
              </a:tblGrid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N= nº de habitatges + m2 superície construïda del local / 100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Màxim import protegit de  IEEV.CV (€)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&lt; N </a:t>
                      </a:r>
                      <a:r>
                        <a:rPr b="0" lang="es-ES" sz="1800" spc="-1" strike="noStrike" u="sng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&lt;</a:t>
                      </a: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20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600 + 50 x N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dbdb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 &gt; 20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1.300 + 15x N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dbdb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938520" y="6275880"/>
            <a:ext cx="7113240" cy="46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s-ES" sz="1600" spc="-1" strike="noStrike">
                <a:solidFill>
                  <a:srgbClr val="e95b40"/>
                </a:solidFill>
                <a:latin typeface="Arial"/>
                <a:ea typeface="DejaVu Sans"/>
              </a:rPr>
              <a:t>Ajudes 2021 a la reforma, la rehabilitació i actuacions urbanes.</a:t>
            </a:r>
            <a:endParaRPr b="0" lang="es-ES" sz="1600" spc="-1" strike="noStrike">
              <a:latin typeface="Arial"/>
            </a:endParaRPr>
          </a:p>
        </p:txBody>
      </p:sp>
      <p:pic>
        <p:nvPicPr>
          <p:cNvPr id="73" name="Imagen 14" descr=""/>
          <p:cNvPicPr/>
          <p:nvPr/>
        </p:nvPicPr>
        <p:blipFill>
          <a:blip r:embed="rId1"/>
          <a:stretch/>
        </p:blipFill>
        <p:spPr>
          <a:xfrm>
            <a:off x="9320040" y="4564800"/>
            <a:ext cx="2513160" cy="229860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938520" y="0"/>
            <a:ext cx="7113240" cy="178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s-ES" sz="4360" spc="-1" strike="noStrike">
                <a:solidFill>
                  <a:srgbClr val="e95b40"/>
                </a:solidFill>
                <a:latin typeface="Arial"/>
                <a:ea typeface="DejaVu Sans"/>
              </a:rPr>
              <a:t>Implantació IEEV.CV</a:t>
            </a:r>
            <a:endParaRPr b="0" lang="es-ES" sz="4360" spc="-1" strike="noStrike">
              <a:latin typeface="Arial"/>
            </a:endParaRPr>
          </a:p>
        </p:txBody>
      </p:sp>
      <p:pic>
        <p:nvPicPr>
          <p:cNvPr id="75" name="Imagen 8" descr=""/>
          <p:cNvPicPr/>
          <p:nvPr/>
        </p:nvPicPr>
        <p:blipFill>
          <a:blip r:embed="rId2"/>
          <a:stretch/>
        </p:blipFill>
        <p:spPr>
          <a:xfrm>
            <a:off x="9144000" y="0"/>
            <a:ext cx="3058200" cy="1492920"/>
          </a:xfrm>
          <a:prstGeom prst="rect">
            <a:avLst/>
          </a:prstGeom>
          <a:ln>
            <a:noFill/>
          </a:ln>
        </p:spPr>
      </p:pic>
      <p:sp>
        <p:nvSpPr>
          <p:cNvPr id="76" name="CustomShape 3"/>
          <p:cNvSpPr/>
          <p:nvPr/>
        </p:nvSpPr>
        <p:spPr>
          <a:xfrm>
            <a:off x="938520" y="1632240"/>
            <a:ext cx="10918080" cy="22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601"/>
              </a:spcBef>
              <a:spcAft>
                <a:spcPts val="1199"/>
              </a:spcAft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Import de l'ajuda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  <a:spcAft>
                <a:spcPts val="1199"/>
              </a:spcAft>
            </a:pPr>
            <a:r>
              <a:rPr b="0" lang="es-ES" sz="1700" spc="-1" strike="noStrike">
                <a:solidFill>
                  <a:srgbClr val="000000"/>
                </a:solidFill>
                <a:latin typeface="Arial"/>
                <a:ea typeface="DejaVu Sans"/>
              </a:rPr>
              <a:t>a) </a:t>
            </a:r>
            <a:r>
              <a:rPr b="1" lang="es-ES" sz="1700" spc="-1" strike="noStrike">
                <a:solidFill>
                  <a:srgbClr val="000000"/>
                </a:solidFill>
                <a:latin typeface="Arial"/>
                <a:ea typeface="DejaVu Sans"/>
              </a:rPr>
              <a:t>Una subvenció bàsica del 20% de l'import protegit del IEEV.CV</a:t>
            </a:r>
            <a:r>
              <a:rPr b="0" lang="es-ES" sz="1700" spc="-1" strike="noStrike">
                <a:solidFill>
                  <a:srgbClr val="000000"/>
                </a:solidFill>
                <a:latin typeface="Arial"/>
                <a:ea typeface="DejaVu Sans"/>
              </a:rPr>
              <a:t>, per a totes les sol·licituds corresponents a edificis amb una antiguitat superior a 50 anys i que complisquen els requisits i documentació exigida.</a:t>
            </a:r>
            <a:endParaRPr b="0" lang="es-ES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</a:pPr>
            <a:r>
              <a:rPr b="0" lang="es-ES" sz="1700" spc="-1" strike="noStrike">
                <a:solidFill>
                  <a:srgbClr val="000000"/>
                </a:solidFill>
                <a:latin typeface="Arial"/>
                <a:ea typeface="DejaVu Sans"/>
              </a:rPr>
              <a:t>b)</a:t>
            </a:r>
            <a:r>
              <a:rPr b="1" lang="es-ES" sz="1700" spc="-1" strike="noStrike">
                <a:solidFill>
                  <a:srgbClr val="000000"/>
                </a:solidFill>
                <a:latin typeface="Arial"/>
                <a:ea typeface="DejaVu Sans"/>
              </a:rPr>
              <a:t> Una subvenció addicional</a:t>
            </a:r>
            <a:r>
              <a:rPr b="0" lang="es-ES" sz="1700" spc="-1" strike="noStrike">
                <a:solidFill>
                  <a:srgbClr val="000000"/>
                </a:solidFill>
                <a:latin typeface="Arial"/>
                <a:ea typeface="DejaVu Sans"/>
              </a:rPr>
              <a:t>, en funció dels punts obtinguts en la baremació de les sol·licituds, amb els percentatges i les quanties màximes indicades en el següent quadre:</a:t>
            </a:r>
            <a:endParaRPr b="0" lang="es-ES" sz="1700" spc="-1" strike="noStrike">
              <a:latin typeface="Arial"/>
            </a:endParaRPr>
          </a:p>
        </p:txBody>
      </p:sp>
      <p:graphicFrame>
        <p:nvGraphicFramePr>
          <p:cNvPr id="77" name="Table 4"/>
          <p:cNvGraphicFramePr/>
          <p:nvPr/>
        </p:nvGraphicFramePr>
        <p:xfrm>
          <a:off x="1690560" y="3710160"/>
          <a:ext cx="8853120" cy="1482840"/>
        </p:xfrm>
        <a:graphic>
          <a:graphicData uri="http://schemas.openxmlformats.org/drawingml/2006/table">
            <a:tbl>
              <a:tblPr/>
              <a:tblGrid>
                <a:gridCol w="2950920"/>
                <a:gridCol w="2950920"/>
                <a:gridCol w="2951640"/>
              </a:tblGrid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Puntuació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% a aplicar sobre l'import protegit del IEEV.CV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Quantia màxima de la subvenció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Entre 1 y 10 punts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1.500 €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Entre 11 y 20 punts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70%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3.000 €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Entre 21 y 30 punts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4.500 €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78" name="CustomShape 5"/>
          <p:cNvSpPr/>
          <p:nvPr/>
        </p:nvSpPr>
        <p:spPr>
          <a:xfrm>
            <a:off x="1227960" y="5534640"/>
            <a:ext cx="840672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0" lang="es-E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ES" sz="1600" spc="-1" strike="noStrike">
              <a:latin typeface="Arial"/>
            </a:endParaRPr>
          </a:p>
        </p:txBody>
      </p:sp>
      <p:sp>
        <p:nvSpPr>
          <p:cNvPr id="79" name="CustomShape 6"/>
          <p:cNvSpPr/>
          <p:nvPr/>
        </p:nvSpPr>
        <p:spPr>
          <a:xfrm>
            <a:off x="563760" y="5528160"/>
            <a:ext cx="11855520" cy="88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700" spc="-1" strike="noStrike">
                <a:solidFill>
                  <a:srgbClr val="000000"/>
                </a:solidFill>
                <a:latin typeface="Arial"/>
                <a:ea typeface="DejaVu Sans"/>
              </a:rPr>
              <a:t>Aquesta subvenció només es concedirà a les sol·licituds que, una vegada ordenades segons els </a:t>
            </a:r>
            <a:endParaRPr b="0" lang="es-ES" sz="1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700" spc="-1" strike="noStrike">
                <a:solidFill>
                  <a:srgbClr val="000000"/>
                </a:solidFill>
                <a:latin typeface="Arial"/>
                <a:ea typeface="DejaVu Sans"/>
              </a:rPr>
              <a:t>criteris de baremació, esgoten la partida pressupostària destinada a aquestes ajudes una</a:t>
            </a:r>
            <a:endParaRPr b="0" lang="es-ES" sz="1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7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ES" sz="1700" spc="-1" strike="noStrike">
                <a:solidFill>
                  <a:srgbClr val="000000"/>
                </a:solidFill>
                <a:latin typeface="Arial"/>
                <a:ea typeface="DejaVu Sans"/>
              </a:rPr>
              <a:t>vegada descomptat l'import total de les subvencions bàsiques concedides en l'apartat a)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938520" y="6275880"/>
            <a:ext cx="7113240" cy="46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s-ES" sz="1600" spc="-1" strike="noStrike">
                <a:solidFill>
                  <a:srgbClr val="e95b40"/>
                </a:solidFill>
                <a:latin typeface="Arial"/>
                <a:ea typeface="DejaVu Sans"/>
              </a:rPr>
              <a:t>Ajudes 2021 a la reforma, la rehabilitació i actuacions urbanes.</a:t>
            </a:r>
            <a:endParaRPr b="0" lang="es-ES" sz="1600" spc="-1" strike="noStrike">
              <a:latin typeface="Arial"/>
            </a:endParaRPr>
          </a:p>
        </p:txBody>
      </p:sp>
      <p:pic>
        <p:nvPicPr>
          <p:cNvPr id="81" name="Imagen 14" descr=""/>
          <p:cNvPicPr/>
          <p:nvPr/>
        </p:nvPicPr>
        <p:blipFill>
          <a:blip r:embed="rId1"/>
          <a:stretch/>
        </p:blipFill>
        <p:spPr>
          <a:xfrm>
            <a:off x="9320040" y="4564800"/>
            <a:ext cx="2513160" cy="2298600"/>
          </a:xfrm>
          <a:prstGeom prst="rect">
            <a:avLst/>
          </a:prstGeom>
          <a:ln>
            <a:noFill/>
          </a:ln>
        </p:spPr>
      </p:pic>
      <p:sp>
        <p:nvSpPr>
          <p:cNvPr id="82" name="CustomShape 2"/>
          <p:cNvSpPr/>
          <p:nvPr/>
        </p:nvSpPr>
        <p:spPr>
          <a:xfrm>
            <a:off x="938520" y="0"/>
            <a:ext cx="7113240" cy="178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s-ES" sz="4360" spc="-1" strike="noStrike">
                <a:solidFill>
                  <a:srgbClr val="e95b40"/>
                </a:solidFill>
                <a:latin typeface="Arial"/>
                <a:ea typeface="DejaVu Sans"/>
              </a:rPr>
              <a:t>Implantació IEEV.CV</a:t>
            </a:r>
            <a:endParaRPr b="0" lang="es-ES" sz="4360" spc="-1" strike="noStrike">
              <a:latin typeface="Arial"/>
            </a:endParaRPr>
          </a:p>
        </p:txBody>
      </p:sp>
      <p:pic>
        <p:nvPicPr>
          <p:cNvPr id="83" name="Imagen 8" descr=""/>
          <p:cNvPicPr/>
          <p:nvPr/>
        </p:nvPicPr>
        <p:blipFill>
          <a:blip r:embed="rId2"/>
          <a:stretch/>
        </p:blipFill>
        <p:spPr>
          <a:xfrm>
            <a:off x="9144000" y="0"/>
            <a:ext cx="3058200" cy="1492920"/>
          </a:xfrm>
          <a:prstGeom prst="rect">
            <a:avLst/>
          </a:prstGeom>
          <a:ln>
            <a:noFill/>
          </a:ln>
        </p:spPr>
      </p:pic>
      <p:sp>
        <p:nvSpPr>
          <p:cNvPr id="84" name="CustomShape 3"/>
          <p:cNvSpPr/>
          <p:nvPr/>
        </p:nvSpPr>
        <p:spPr>
          <a:xfrm>
            <a:off x="938520" y="1632240"/>
            <a:ext cx="10918080" cy="282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Criteris de baremació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</a:pPr>
            <a:endParaRPr b="0" lang="es-ES" sz="2800" spc="-1" strike="noStrike"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336960" y="2392200"/>
            <a:ext cx="5727960" cy="314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a) Nº de habitatges</a:t>
            </a:r>
            <a:endParaRPr b="0" lang="es-ES" sz="1800" spc="-1" strike="noStrike">
              <a:latin typeface="Arial"/>
            </a:endParaRPr>
          </a:p>
          <a:p>
            <a:pPr marL="268200" algn="just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Edifici amb </a:t>
            </a:r>
            <a:r>
              <a:rPr b="0" lang="es-ES" sz="1800" spc="-1" strike="noStrike" u="sng">
                <a:solidFill>
                  <a:srgbClr val="000000"/>
                </a:solidFill>
                <a:uFillTx/>
                <a:latin typeface="Arial"/>
                <a:ea typeface="WenQuanYi Micro Hei"/>
              </a:rPr>
              <a:t>&gt;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 20 viviendas:                     3</a:t>
            </a:r>
            <a:endParaRPr b="0" lang="es-ES" sz="1800" spc="-1" strike="noStrike">
              <a:latin typeface="Arial"/>
            </a:endParaRPr>
          </a:p>
          <a:p>
            <a:pPr marL="268200" algn="just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Edifici amb &lt; 20 viviendas:                     1</a:t>
            </a:r>
            <a:endParaRPr b="0" lang="es-ES" sz="1800" spc="-1" strike="noStrike">
              <a:latin typeface="Arial"/>
            </a:endParaRPr>
          </a:p>
          <a:p>
            <a:pPr marL="268200" algn="just"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 marL="360" algn="just">
              <a:lnSpc>
                <a:spcPct val="100000"/>
              </a:lnSpc>
              <a:spcBef>
                <a:spcPts val="300"/>
              </a:spcBef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b) Qualitat Constructiva segons la categoria cadastral predominat de l´edifici:</a:t>
            </a:r>
            <a:endParaRPr b="0" lang="es-ES" sz="1800" spc="-1" strike="noStrike">
              <a:latin typeface="Arial"/>
            </a:endParaRPr>
          </a:p>
          <a:p>
            <a:pPr marL="264960" algn="just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Qualitat constructiva 7, 8, o 9:                7</a:t>
            </a:r>
            <a:endParaRPr b="0" lang="es-ES" sz="1800" spc="-1" strike="noStrike">
              <a:latin typeface="Arial"/>
            </a:endParaRPr>
          </a:p>
          <a:p>
            <a:pPr marL="264960" algn="just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Qualitat constructiva 6:                           5</a:t>
            </a:r>
            <a:endParaRPr b="0" lang="es-ES" sz="1800" spc="-1" strike="noStrike">
              <a:latin typeface="Arial"/>
            </a:endParaRPr>
          </a:p>
          <a:p>
            <a:pPr marL="264960" algn="just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Qualitat constructiva 5:                           3</a:t>
            </a:r>
            <a:endParaRPr b="0" lang="es-ES" sz="1800" spc="-1" strike="noStrike">
              <a:latin typeface="Arial"/>
            </a:endParaRPr>
          </a:p>
          <a:p>
            <a:pPr marL="264960" algn="just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Qualitat constructiva 4:                           2</a:t>
            </a:r>
            <a:endParaRPr b="0" lang="es-ES" sz="1800" spc="-1" strike="noStrike">
              <a:latin typeface="Arial"/>
            </a:endParaRPr>
          </a:p>
          <a:p>
            <a:pPr marL="264960" algn="just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Qualitat constructiva 1, 2, o 3:                1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86" name="CustomShape 5"/>
          <p:cNvSpPr/>
          <p:nvPr/>
        </p:nvSpPr>
        <p:spPr>
          <a:xfrm>
            <a:off x="6067080" y="2194200"/>
            <a:ext cx="5978160" cy="311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64960" algn="just"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 marL="264960" algn="just"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c) Visor d'Espais Urbans Sensibles</a:t>
            </a:r>
            <a:endParaRPr b="0" lang="es-ES" sz="1800" spc="-1" strike="noStrike">
              <a:latin typeface="Arial"/>
            </a:endParaRPr>
          </a:p>
          <a:p>
            <a:pPr marL="264960" algn="just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Edifici situat en Espai Urbà Sensible:</a:t>
            </a: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                    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 5</a:t>
            </a:r>
            <a:endParaRPr b="0" lang="es-ES" sz="1800" spc="-1" strike="noStrike">
              <a:latin typeface="Arial"/>
            </a:endParaRPr>
          </a:p>
          <a:p>
            <a:pPr marL="264960" algn="just"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 marL="268200" algn="just"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 marL="268200" algn="just"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d) Qualificació de la promoció original</a:t>
            </a:r>
            <a:endParaRPr b="0" lang="es-ES" sz="1800" spc="-1" strike="noStrike">
              <a:latin typeface="Arial"/>
            </a:endParaRPr>
          </a:p>
          <a:p>
            <a:pPr marL="268200" algn="just"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 </a:t>
            </a: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de construcció de l´edifici:</a:t>
            </a:r>
            <a:endParaRPr b="0" lang="es-ES" sz="1800" spc="-1" strike="noStrike">
              <a:latin typeface="Arial"/>
            </a:endParaRPr>
          </a:p>
          <a:p>
            <a:pPr marL="268200" algn="just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Qualificació actual o anterior d'habitatges </a:t>
            </a:r>
            <a:endParaRPr b="0" lang="es-ES" sz="1800" spc="-1" strike="noStrike">
              <a:latin typeface="Arial"/>
            </a:endParaRPr>
          </a:p>
          <a:p>
            <a:pPr marL="268200" algn="just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protegits de promoció pública               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        10</a:t>
            </a:r>
            <a:endParaRPr b="0" lang="es-ES" sz="1800" spc="-1" strike="noStrike">
              <a:latin typeface="Arial"/>
            </a:endParaRPr>
          </a:p>
          <a:p>
            <a:pPr marL="268200" algn="just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Qualificació actual o anterior d'habitatges   </a:t>
            </a:r>
            <a:endParaRPr b="0" lang="es-ES" sz="1800" spc="-1" strike="noStrike">
              <a:latin typeface="Arial"/>
            </a:endParaRPr>
          </a:p>
          <a:p>
            <a:pPr marL="268200" algn="just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protegits de promoció privada                                3     </a:t>
            </a: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WenQuanYi Micro Hei"/>
              </a:rPr>
              <a:t> 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938520" y="6275880"/>
            <a:ext cx="7113240" cy="46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8" name="Imagen 14" descr=""/>
          <p:cNvPicPr/>
          <p:nvPr/>
        </p:nvPicPr>
        <p:blipFill>
          <a:blip r:embed="rId1"/>
          <a:stretch/>
        </p:blipFill>
        <p:spPr>
          <a:xfrm>
            <a:off x="9320040" y="4564800"/>
            <a:ext cx="2513160" cy="2298600"/>
          </a:xfrm>
          <a:prstGeom prst="rect">
            <a:avLst/>
          </a:prstGeom>
          <a:ln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938520" y="0"/>
            <a:ext cx="7113240" cy="178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s-ES" sz="4360" spc="-1" strike="noStrike">
                <a:solidFill>
                  <a:srgbClr val="e95b40"/>
                </a:solidFill>
                <a:latin typeface="Arial"/>
                <a:ea typeface="DejaVu Sans"/>
              </a:rPr>
              <a:t>Implantació IEEV.CV</a:t>
            </a:r>
            <a:endParaRPr b="0" lang="es-ES" sz="4360" spc="-1" strike="noStrike">
              <a:latin typeface="Arial"/>
            </a:endParaRPr>
          </a:p>
        </p:txBody>
      </p:sp>
      <p:pic>
        <p:nvPicPr>
          <p:cNvPr id="90" name="Imagen 8" descr=""/>
          <p:cNvPicPr/>
          <p:nvPr/>
        </p:nvPicPr>
        <p:blipFill>
          <a:blip r:embed="rId2"/>
          <a:stretch/>
        </p:blipFill>
        <p:spPr>
          <a:xfrm>
            <a:off x="9144000" y="0"/>
            <a:ext cx="3058200" cy="1492920"/>
          </a:xfrm>
          <a:prstGeom prst="rect">
            <a:avLst/>
          </a:prstGeom>
          <a:ln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938520" y="1609560"/>
            <a:ext cx="10894320" cy="286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Tramitació</a:t>
            </a:r>
            <a:endParaRPr b="0" lang="es-ES" sz="28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Les sol·licituds es formalitzaran telemàticament. S'adjuntarà: </a:t>
            </a:r>
            <a:endParaRPr b="0" lang="es-ES" sz="1800" spc="-1" strike="noStrike">
              <a:latin typeface="Arial"/>
            </a:endParaRPr>
          </a:p>
          <a:p>
            <a:pPr marL="360" indent="-21564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Imprés de sol·licitud.</a:t>
            </a:r>
            <a:endParaRPr b="0" lang="es-ES" sz="1800" spc="-1" strike="noStrike">
              <a:latin typeface="Arial"/>
            </a:endParaRPr>
          </a:p>
          <a:p>
            <a:pPr marL="360" indent="-21564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Factura dels honoraris per la realització del IEEV.CV.</a:t>
            </a:r>
            <a:endParaRPr b="0" lang="es-ES" sz="1800" spc="-1" strike="noStrike">
              <a:latin typeface="Arial"/>
            </a:endParaRPr>
          </a:p>
          <a:p>
            <a:pPr marL="360" indent="-21564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Justificant bancari d'abonament dels honoraris a través d'entitat financera.</a:t>
            </a:r>
            <a:endParaRPr b="0" lang="es-ES" sz="1800" spc="-1" strike="noStrike">
              <a:latin typeface="Arial"/>
            </a:endParaRPr>
          </a:p>
          <a:p>
            <a:pPr marL="360" indent="-21564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Justificant de la inscripció del IEEV.CV en el Registre Autonòmic del IEEV.CV.</a:t>
            </a:r>
            <a:endParaRPr b="0" lang="es-ES" sz="1800" spc="-1" strike="noStrike">
              <a:latin typeface="Arial"/>
            </a:endParaRPr>
          </a:p>
          <a:p>
            <a:pPr marL="360" indent="-21564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Acta de la comunitat nomenant representant per a tramitar les ajudes.</a:t>
            </a:r>
            <a:endParaRPr b="0" lang="es-ES" sz="1800" spc="-1" strike="noStrike">
              <a:latin typeface="Arial"/>
            </a:endParaRPr>
          </a:p>
          <a:p>
            <a:pPr marL="360" indent="-21564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Model normalitzat de domiciliació bancària.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938520" y="6275880"/>
            <a:ext cx="7113240" cy="46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5"/>
          <p:cNvSpPr/>
          <p:nvPr/>
        </p:nvSpPr>
        <p:spPr>
          <a:xfrm>
            <a:off x="938520" y="6275880"/>
            <a:ext cx="7113240" cy="46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6"/>
          <p:cNvSpPr/>
          <p:nvPr/>
        </p:nvSpPr>
        <p:spPr>
          <a:xfrm>
            <a:off x="864000" y="6275880"/>
            <a:ext cx="7187760" cy="46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7"/>
          <p:cNvSpPr/>
          <p:nvPr/>
        </p:nvSpPr>
        <p:spPr>
          <a:xfrm>
            <a:off x="1152000" y="6048000"/>
            <a:ext cx="578088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600" spc="-1" strike="noStrike">
                <a:solidFill>
                  <a:srgbClr val="e95b40"/>
                </a:solidFill>
                <a:latin typeface="Arial"/>
                <a:ea typeface="DejaVu Sans"/>
              </a:rPr>
              <a:t>Ajudes 2021 a la reforma, la rehabilitació i actuacions urbanes</a:t>
            </a:r>
            <a:endParaRPr b="0" lang="es-E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938520" y="6275880"/>
            <a:ext cx="7113240" cy="46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7" name="Imagen 14" descr=""/>
          <p:cNvPicPr/>
          <p:nvPr/>
        </p:nvPicPr>
        <p:blipFill>
          <a:blip r:embed="rId1"/>
          <a:stretch/>
        </p:blipFill>
        <p:spPr>
          <a:xfrm>
            <a:off x="9320040" y="4564800"/>
            <a:ext cx="2513160" cy="229860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938520" y="0"/>
            <a:ext cx="7113240" cy="178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s-ES" sz="4360" spc="-1" strike="noStrike">
                <a:solidFill>
                  <a:srgbClr val="e95b40"/>
                </a:solidFill>
                <a:latin typeface="Arial"/>
                <a:ea typeface="DejaVu Sans"/>
              </a:rPr>
              <a:t>Implantació IEEV.CV</a:t>
            </a:r>
            <a:endParaRPr b="0" lang="es-ES" sz="4360" spc="-1" strike="noStrike">
              <a:latin typeface="Arial"/>
            </a:endParaRPr>
          </a:p>
        </p:txBody>
      </p:sp>
      <p:pic>
        <p:nvPicPr>
          <p:cNvPr id="99" name="Imagen 8" descr=""/>
          <p:cNvPicPr/>
          <p:nvPr/>
        </p:nvPicPr>
        <p:blipFill>
          <a:blip r:embed="rId2"/>
          <a:stretch/>
        </p:blipFill>
        <p:spPr>
          <a:xfrm>
            <a:off x="9144000" y="0"/>
            <a:ext cx="3058200" cy="1492920"/>
          </a:xfrm>
          <a:prstGeom prst="rect">
            <a:avLst/>
          </a:prstGeom>
          <a:ln>
            <a:noFill/>
          </a:ln>
        </p:spPr>
      </p:pic>
      <p:sp>
        <p:nvSpPr>
          <p:cNvPr id="100" name="CustomShape 3"/>
          <p:cNvSpPr/>
          <p:nvPr/>
        </p:nvSpPr>
        <p:spPr>
          <a:xfrm>
            <a:off x="938520" y="1609560"/>
            <a:ext cx="10894320" cy="286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Tramitació</a:t>
            </a:r>
            <a:endParaRPr b="0" lang="es-ES" sz="28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Les sol·licituds es formalitzaran telemàticament. S'adjuntarà: </a:t>
            </a:r>
            <a:endParaRPr b="0" lang="es-ES" sz="1800" spc="-1" strike="noStrike">
              <a:latin typeface="Arial"/>
            </a:endParaRPr>
          </a:p>
          <a:p>
            <a:pPr marL="360" indent="-21564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Imprés de sol·licitud.</a:t>
            </a:r>
            <a:endParaRPr b="0" lang="es-ES" sz="1800" spc="-1" strike="noStrike">
              <a:latin typeface="Arial"/>
            </a:endParaRPr>
          </a:p>
          <a:p>
            <a:pPr marL="360" indent="-21564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Factura dels honoraris per la realització del IEEV.CV.</a:t>
            </a:r>
            <a:endParaRPr b="0" lang="es-ES" sz="1800" spc="-1" strike="noStrike">
              <a:latin typeface="Arial"/>
            </a:endParaRPr>
          </a:p>
          <a:p>
            <a:pPr marL="360" indent="-21564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Justificant bancari d'abonament dels honoraris a través d'entitat financera.</a:t>
            </a:r>
            <a:endParaRPr b="0" lang="es-ES" sz="1800" spc="-1" strike="noStrike">
              <a:latin typeface="Arial"/>
            </a:endParaRPr>
          </a:p>
          <a:p>
            <a:pPr marL="360" indent="-21564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Justificant de la inscripció del IEEV.CV en el Registre Autonòmic del IEEV.CV.</a:t>
            </a:r>
            <a:endParaRPr b="0" lang="es-ES" sz="1800" spc="-1" strike="noStrike">
              <a:latin typeface="Arial"/>
            </a:endParaRPr>
          </a:p>
          <a:p>
            <a:pPr marL="360" indent="-21564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Acta de la comunitat nomenant representant per a tramitar les ajudes.</a:t>
            </a:r>
            <a:endParaRPr b="0" lang="es-ES" sz="1800" spc="-1" strike="noStrike">
              <a:latin typeface="Arial"/>
            </a:endParaRPr>
          </a:p>
          <a:p>
            <a:pPr marL="360" indent="-21564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Model normalitzat de domiciliació bancària.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  <p:sp>
        <p:nvSpPr>
          <p:cNvPr id="101" name="CustomShape 4"/>
          <p:cNvSpPr/>
          <p:nvPr/>
        </p:nvSpPr>
        <p:spPr>
          <a:xfrm>
            <a:off x="938520" y="6275880"/>
            <a:ext cx="7113240" cy="46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5"/>
          <p:cNvSpPr/>
          <p:nvPr/>
        </p:nvSpPr>
        <p:spPr>
          <a:xfrm>
            <a:off x="938520" y="6275880"/>
            <a:ext cx="7113240" cy="46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6"/>
          <p:cNvSpPr/>
          <p:nvPr/>
        </p:nvSpPr>
        <p:spPr>
          <a:xfrm>
            <a:off x="864000" y="6275880"/>
            <a:ext cx="7187760" cy="46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7"/>
          <p:cNvSpPr/>
          <p:nvPr/>
        </p:nvSpPr>
        <p:spPr>
          <a:xfrm>
            <a:off x="1152000" y="6048000"/>
            <a:ext cx="578088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600" spc="-1" strike="noStrike">
                <a:solidFill>
                  <a:srgbClr val="e95b40"/>
                </a:solidFill>
                <a:latin typeface="Arial"/>
                <a:ea typeface="DejaVu Sans"/>
              </a:rPr>
              <a:t>Ajudes 2021 a la reforma, la rehabilitació i actuacions urbanes</a:t>
            </a:r>
            <a:endParaRPr b="0" lang="es-E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EAB9B522376E44B8A311B019127DC53" ma:contentTypeVersion="5" ma:contentTypeDescription="Crear nuevo documento." ma:contentTypeScope="" ma:versionID="7451861966ba70ca883c4ea1c52f6811">
  <xsd:schema xmlns:xsd="http://www.w3.org/2001/XMLSchema" xmlns:xs="http://www.w3.org/2001/XMLSchema" xmlns:p="http://schemas.microsoft.com/office/2006/metadata/properties" xmlns:ns3="4ce69914-4328-4393-98ab-5d4708def825" xmlns:ns4="dd957b5e-33b9-4e51-8d97-4a64c1b4b9c4" targetNamespace="http://schemas.microsoft.com/office/2006/metadata/properties" ma:root="true" ma:fieldsID="59da372ea73bef617f2ebb247971ba44" ns3:_="" ns4:_="">
    <xsd:import namespace="4ce69914-4328-4393-98ab-5d4708def825"/>
    <xsd:import namespace="dd957b5e-33b9-4e51-8d97-4a64c1b4b9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69914-4328-4393-98ab-5d4708def8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57b5e-33b9-4e51-8d97-4a64c1b4b9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BF94EA-36DC-4CE5-B140-81F072F597D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E925A21-BA8B-4D55-AC6D-4E9C192CAA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955BEF-829D-4204-9077-FB22993C0B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e69914-4328-4393-98ab-5d4708def825"/>
    <ds:schemaRef ds:uri="dd957b5e-33b9-4e51-8d97-4a64c1b4b9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Application>LibreOffice/6.1.6.3$Windows_X86_64 LibreOffice_project/5896ab1714085361c45cf540f76f60673dd96a72</Application>
  <Words>996</Words>
  <Paragraphs>106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2020-10-22T06:34:53Z</dcterms:created>
  <dc:creator>RUBIO GARRIDO, ALBERTO</dc:creator>
  <dc:description/>
  <dc:language>es-ES</dc:language>
  <cp:lastModifiedBy/>
  <dcterms:modified xsi:type="dcterms:W3CDTF">2021-05-20T10:03:21Z</dcterms:modified>
  <cp:revision>40</cp:revision>
  <dc:subject/>
  <dc:title>RECONSTRUÏM POBLES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0x0101007EAB9B522376E44B8A311B019127DC53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PresentationFormat">
    <vt:lpwstr>Panorámica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11</vt:i4>
  </property>
</Properties>
</file>