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370" r:id="rId5"/>
    <p:sldId id="345" r:id="rId6"/>
    <p:sldId id="346" r:id="rId7"/>
    <p:sldId id="294" r:id="rId8"/>
    <p:sldId id="347" r:id="rId9"/>
    <p:sldId id="348" r:id="rId10"/>
    <p:sldId id="349" r:id="rId11"/>
    <p:sldId id="350" r:id="rId12"/>
    <p:sldId id="369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E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895B4-6D95-4DB7-A82B-67419678E9B3}" type="datetimeFigureOut">
              <a:rPr lang="es-ES" smtClean="0"/>
              <a:t>20/05/2021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F4E2F-B09A-4F41-A149-BB6427791B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0936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A21647-1D75-4269-B7EF-D22D192FA27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23D4FAD-DC6A-427A-A42C-A9A69E9ACB4F}" type="slidenum">
              <a:t>1</a:t>
            </a:fld>
            <a:endParaRPr lang="es-ES"/>
          </a:p>
        </p:txBody>
      </p:sp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481CE48-A578-4C37-AF60-9F6B600F88C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BA22FF04-ED58-43A8-967E-0E76E35A4C0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9319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A21647-1D75-4269-B7EF-D22D192FA27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23D4FAD-DC6A-427A-A42C-A9A69E9ACB4F}" type="slidenum">
              <a:t>2</a:t>
            </a:fld>
            <a:endParaRPr lang="es-ES"/>
          </a:p>
        </p:txBody>
      </p:sp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481CE48-A578-4C37-AF60-9F6B600F88C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BA22FF04-ED58-43A8-967E-0E76E35A4C0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8434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A21647-1D75-4269-B7EF-D22D192FA27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23D4FAD-DC6A-427A-A42C-A9A69E9ACB4F}" type="slidenum">
              <a:t>3</a:t>
            </a:fld>
            <a:endParaRPr lang="es-ES"/>
          </a:p>
        </p:txBody>
      </p:sp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481CE48-A578-4C37-AF60-9F6B600F88C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BA22FF04-ED58-43A8-967E-0E76E35A4C0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114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A21647-1D75-4269-B7EF-D22D192FA27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23D4FAD-DC6A-427A-A42C-A9A69E9ACB4F}" type="slidenum">
              <a:t>4</a:t>
            </a:fld>
            <a:endParaRPr lang="es-ES"/>
          </a:p>
        </p:txBody>
      </p:sp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481CE48-A578-4C37-AF60-9F6B600F88C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BA22FF04-ED58-43A8-967E-0E76E35A4C0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8539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A21647-1D75-4269-B7EF-D22D192FA27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23D4FAD-DC6A-427A-A42C-A9A69E9ACB4F}" type="slidenum">
              <a:t>5</a:t>
            </a:fld>
            <a:endParaRPr lang="es-ES"/>
          </a:p>
        </p:txBody>
      </p:sp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481CE48-A578-4C37-AF60-9F6B600F88C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BA22FF04-ED58-43A8-967E-0E76E35A4C0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6830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A21647-1D75-4269-B7EF-D22D192FA27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23D4FAD-DC6A-427A-A42C-A9A69E9ACB4F}" type="slidenum">
              <a:t>6</a:t>
            </a:fld>
            <a:endParaRPr lang="es-ES"/>
          </a:p>
        </p:txBody>
      </p:sp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481CE48-A578-4C37-AF60-9F6B600F88C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BA22FF04-ED58-43A8-967E-0E76E35A4C0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41524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A21647-1D75-4269-B7EF-D22D192FA27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23D4FAD-DC6A-427A-A42C-A9A69E9ACB4F}" type="slidenum">
              <a:t>7</a:t>
            </a:fld>
            <a:endParaRPr lang="es-ES"/>
          </a:p>
        </p:txBody>
      </p:sp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481CE48-A578-4C37-AF60-9F6B600F88C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BA22FF04-ED58-43A8-967E-0E76E35A4C0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4675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A21647-1D75-4269-B7EF-D22D192FA27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23D4FAD-DC6A-427A-A42C-A9A69E9ACB4F}" type="slidenum">
              <a:t>8</a:t>
            </a:fld>
            <a:endParaRPr lang="es-ES"/>
          </a:p>
        </p:txBody>
      </p:sp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481CE48-A578-4C37-AF60-9F6B600F88C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BA22FF04-ED58-43A8-967E-0E76E35A4C0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24991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A21647-1D75-4269-B7EF-D22D192FA27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23D4FAD-DC6A-427A-A42C-A9A69E9ACB4F}" type="slidenum">
              <a:t>9</a:t>
            </a:fld>
            <a:endParaRPr lang="es-ES"/>
          </a:p>
        </p:txBody>
      </p:sp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481CE48-A578-4C37-AF60-9F6B600F88C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BA22FF04-ED58-43A8-967E-0E76E35A4C0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4524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3BCA22-A56B-449B-A5FB-AB688C4F21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D619D3B-AFD8-4A34-A9E2-193DB0E7F7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80300C-A989-4E74-B9D0-56C866934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E430-5CC5-42C1-82FB-B8343D7549A1}" type="datetimeFigureOut">
              <a:rPr lang="es-ES" smtClean="0"/>
              <a:t>20/05/2021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A2AD3C-1EFF-46A5-8934-C04BE14D1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30079C-2C89-450A-A6D2-005E8F4CF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36FF-45FD-499B-9BF6-92E265087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3812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71D531-57B4-4C88-AAC3-CA7CA2AD3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EF0EB94-4012-4DD3-872B-DB42374519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4490B7-AB8E-4859-9E0B-5A76E2307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E430-5CC5-42C1-82FB-B8343D7549A1}" type="datetimeFigureOut">
              <a:rPr lang="es-ES" smtClean="0"/>
              <a:t>20/05/2021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E774DC-C512-4BB2-95D6-1B4ADB72F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0DE252-4068-47AE-95CC-92DF31596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36FF-45FD-499B-9BF6-92E265087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6910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9A800A3-8568-48C0-845E-750D3BD5B2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72C0873-9D07-465D-BE6B-E02F15CFE3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60E0CF-2F20-4CBB-A8CD-6F18488CC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E430-5CC5-42C1-82FB-B8343D7549A1}" type="datetimeFigureOut">
              <a:rPr lang="es-ES" smtClean="0"/>
              <a:t>20/05/2021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4F3F5F-C871-4C37-B72D-054548FAA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549CBF-2A34-4909-A615-B65C58C7A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36FF-45FD-499B-9BF6-92E265087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659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5B0C49-A617-4381-B3BD-5D0357360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922119-E75F-4F1B-898B-1ED5D89B1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3C9114-15AC-4307-9A42-E6891162E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E430-5CC5-42C1-82FB-B8343D7549A1}" type="datetimeFigureOut">
              <a:rPr lang="es-ES" smtClean="0"/>
              <a:t>20/05/2021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1A1B70-40C7-457A-92CD-C6D18BB5B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980E16-79D4-47EF-8300-BBD4779B7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36FF-45FD-499B-9BF6-92E265087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8797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38E1C0-956F-4A7C-ADB1-705561EE8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F43AA2B-7FD0-457C-BCDB-66E5BBA8A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E8C3FD-A0F7-4CEC-B1D0-2F46C0E19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E430-5CC5-42C1-82FB-B8343D7549A1}" type="datetimeFigureOut">
              <a:rPr lang="es-ES" smtClean="0"/>
              <a:t>20/05/2021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6B5B5F-6DE6-44B1-AE79-691BD1987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3E7C0B-B32A-4086-A95E-6BB68E598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36FF-45FD-499B-9BF6-92E265087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5159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241E7D-21E1-42E1-BCDD-6535D5EC9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B336A2-94F5-4A69-95D3-1C88E9C32A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51A26C3-4510-4866-86D5-2CE5302C1C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2229FE9-6A56-4B84-8D85-7FE359CFE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E430-5CC5-42C1-82FB-B8343D7549A1}" type="datetimeFigureOut">
              <a:rPr lang="es-ES" smtClean="0"/>
              <a:t>20/05/2021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186BC5C-3B89-445D-9642-2D71886CA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722E8C-C71A-4D5B-A8B7-4E86AD15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36FF-45FD-499B-9BF6-92E265087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05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4F001E-1031-4950-8C69-6EFF4BA88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EA6273-EF82-4F98-82D9-34117F0F4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0503E6-E58D-4D9E-B34D-7FB9E4EFAF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EFC42DF-D232-4610-B04E-62B1960A81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56CA4A4-1B5C-4760-B3C2-9E66F6F14E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A2C3131-0C26-48D1-BA1D-DD0585B0E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E430-5CC5-42C1-82FB-B8343D7549A1}" type="datetimeFigureOut">
              <a:rPr lang="es-ES" smtClean="0"/>
              <a:t>20/05/2021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A6E1736-C22A-4EA1-8C95-85E570D93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19618AA-C6DD-43F2-8101-F1C11841C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36FF-45FD-499B-9BF6-92E265087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2203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365E08-CF0D-45E8-8517-7A0B5DFD7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AB30101-8184-4801-B11F-15B89931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E430-5CC5-42C1-82FB-B8343D7549A1}" type="datetimeFigureOut">
              <a:rPr lang="es-ES" smtClean="0"/>
              <a:t>20/05/2021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01AA044-BEEB-48F4-881C-6E77F5EB5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9894EBD-B533-4D50-ABFA-182DC21AF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36FF-45FD-499B-9BF6-92E265087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7833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77A8DC7-49A1-4DBD-90C7-743AFB151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E430-5CC5-42C1-82FB-B8343D7549A1}" type="datetimeFigureOut">
              <a:rPr lang="es-ES" smtClean="0"/>
              <a:t>20/05/2021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E83B9B7-F2A1-4204-945C-9D7E4B1ED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C2C8B4A-CC9B-41E1-8AF0-A2839D4DC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36FF-45FD-499B-9BF6-92E265087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826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76AB43-BE21-48EF-90EC-945055E85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FAB4F4-5F02-4743-A89E-E9C497EC5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3A65CDA-7BB6-49C0-8EC1-21BE760D10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F05B51-1C47-4654-BF7B-3BE199291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E430-5CC5-42C1-82FB-B8343D7549A1}" type="datetimeFigureOut">
              <a:rPr lang="es-ES" smtClean="0"/>
              <a:t>20/05/2021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D3E0911-2579-4B0E-B519-E8CF6350D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D815681-E169-49C8-9501-9E6A629B2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36FF-45FD-499B-9BF6-92E265087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2660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1D0BAB-EA1D-43D8-AF52-5E4A83ABE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752A874-14B8-4204-A58E-0A316FDFB9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072BB71-C3F2-46B0-89AE-36E3BB0E8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68529CC-84E0-4A7F-B9F2-00D4F9B9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E430-5CC5-42C1-82FB-B8343D7549A1}" type="datetimeFigureOut">
              <a:rPr lang="es-ES" smtClean="0"/>
              <a:t>20/05/2021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8AC482B-2C69-44F5-AE41-D58D0B2B5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82C27D-7AAF-4A8C-8193-C866522F1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36FF-45FD-499B-9BF6-92E265087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936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EE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B8714A5-208B-417C-8259-DAA29D5AB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4DBB17-1564-4FB1-A3E3-DA87E07B5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7730F6-616D-4C2E-BDF1-A21634629C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0E430-5CC5-42C1-82FB-B8343D7549A1}" type="datetimeFigureOut">
              <a:rPr lang="es-ES" smtClean="0"/>
              <a:t>20/05/2021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D3BBB5-CF7C-43EA-81BF-04841B8176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771333-463B-4D22-BC18-AF5AC9FB0D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A36FF-45FD-499B-9BF6-92E265087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623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dibujo&#10;&#10;Descripción generada automáticamente">
            <a:extLst>
              <a:ext uri="{FF2B5EF4-FFF2-40B4-BE49-F238E27FC236}">
                <a16:creationId xmlns:a16="http://schemas.microsoft.com/office/drawing/2014/main" id="{86DF3D97-A930-4745-A540-3C41EA8AC9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7621"/>
            <a:ext cx="12191999" cy="6873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583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2">
            <a:extLst>
              <a:ext uri="{FF2B5EF4-FFF2-40B4-BE49-F238E27FC236}">
                <a16:creationId xmlns:a16="http://schemas.microsoft.com/office/drawing/2014/main" id="{CA72C6B1-4516-419E-A7D6-33AA6C0F1C7F}"/>
              </a:ext>
            </a:extLst>
          </p:cNvPr>
          <p:cNvSpPr txBox="1">
            <a:spLocks/>
          </p:cNvSpPr>
          <p:nvPr/>
        </p:nvSpPr>
        <p:spPr>
          <a:xfrm>
            <a:off x="938416" y="6275706"/>
            <a:ext cx="7114935" cy="464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dirty="0">
                <a:solidFill>
                  <a:srgbClr val="E95B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Ayudas 2021 a la reforma, la rehabilitación y actuaciones urbanas</a:t>
            </a:r>
          </a:p>
        </p:txBody>
      </p:sp>
      <p:pic>
        <p:nvPicPr>
          <p:cNvPr id="15" name="Imagen 14" descr="Imagen que contiene ipod, cuarto&#10;&#10;Descripción generada automáticamente">
            <a:extLst>
              <a:ext uri="{FF2B5EF4-FFF2-40B4-BE49-F238E27FC236}">
                <a16:creationId xmlns:a16="http://schemas.microsoft.com/office/drawing/2014/main" id="{D8959780-37E4-418D-8081-D8365F1BB2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914" y="4564948"/>
            <a:ext cx="2514795" cy="2300400"/>
          </a:xfrm>
          <a:prstGeom prst="rect">
            <a:avLst/>
          </a:prstGeom>
        </p:spPr>
      </p:pic>
      <p:sp>
        <p:nvSpPr>
          <p:cNvPr id="16" name="Título 2">
            <a:extLst>
              <a:ext uri="{FF2B5EF4-FFF2-40B4-BE49-F238E27FC236}">
                <a16:creationId xmlns:a16="http://schemas.microsoft.com/office/drawing/2014/main" id="{2D659801-AE36-424D-98AE-D1E842770238}"/>
              </a:ext>
            </a:extLst>
          </p:cNvPr>
          <p:cNvSpPr txBox="1">
            <a:spLocks/>
          </p:cNvSpPr>
          <p:nvPr/>
        </p:nvSpPr>
        <p:spPr>
          <a:xfrm>
            <a:off x="938416" y="0"/>
            <a:ext cx="7114935" cy="17846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354" dirty="0">
                <a:solidFill>
                  <a:srgbClr val="E95B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Implantación IEEV.CV</a:t>
            </a:r>
          </a:p>
        </p:txBody>
      </p:sp>
      <p:pic>
        <p:nvPicPr>
          <p:cNvPr id="9" name="Imagen 8" descr="Texto&#10;&#10;Descripción generada automáticamente">
            <a:extLst>
              <a:ext uri="{FF2B5EF4-FFF2-40B4-BE49-F238E27FC236}">
                <a16:creationId xmlns:a16="http://schemas.microsoft.com/office/drawing/2014/main" id="{EA7EF501-15FA-4066-9899-A5ECBF8D59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-1"/>
            <a:ext cx="3060000" cy="1494624"/>
          </a:xfrm>
          <a:prstGeom prst="rect">
            <a:avLst/>
          </a:prstGeom>
        </p:spPr>
      </p:pic>
      <p:sp>
        <p:nvSpPr>
          <p:cNvPr id="18" name="Título 2">
            <a:extLst>
              <a:ext uri="{FF2B5EF4-FFF2-40B4-BE49-F238E27FC236}">
                <a16:creationId xmlns:a16="http://schemas.microsoft.com/office/drawing/2014/main" id="{424F91E4-A861-4274-BFF4-518B991B9BA1}"/>
              </a:ext>
            </a:extLst>
          </p:cNvPr>
          <p:cNvSpPr txBox="1">
            <a:spLocks/>
          </p:cNvSpPr>
          <p:nvPr/>
        </p:nvSpPr>
        <p:spPr>
          <a:xfrm>
            <a:off x="938416" y="1301764"/>
            <a:ext cx="10695566" cy="12003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Introducción al Informe de Evaluación del Edificio  - IEEV.CV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3EBD8CA5-F0A4-433D-AA06-9FE27AF2CD8F}"/>
              </a:ext>
            </a:extLst>
          </p:cNvPr>
          <p:cNvSpPr/>
          <p:nvPr/>
        </p:nvSpPr>
        <p:spPr>
          <a:xfrm>
            <a:off x="938416" y="2311223"/>
            <a:ext cx="10896293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</a:rPr>
              <a:t>Informe que recoge el resultado de la evaluación de un edificio, tras su inspección, en cuanto a su </a:t>
            </a:r>
            <a:r>
              <a:rPr lang="es-ES" b="1" dirty="0">
                <a:solidFill>
                  <a:prstClr val="black"/>
                </a:solidFill>
                <a:latin typeface="Arial" panose="020B0604020202020204" pitchFamily="34" charset="0"/>
              </a:rPr>
              <a:t>estado de conservación, su accesibilidad y su eficiencia energética</a:t>
            </a: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</a:rPr>
              <a:t>Es fundamental para que las personas propietarias conozcan el estado de su edificio y puedan </a:t>
            </a:r>
            <a:r>
              <a:rPr lang="es-ES" b="1" dirty="0">
                <a:solidFill>
                  <a:prstClr val="black"/>
                </a:solidFill>
                <a:latin typeface="Arial" panose="020B0604020202020204" pitchFamily="34" charset="0"/>
              </a:rPr>
              <a:t>planificar las obras de rehabilitación y mantenimiento</a:t>
            </a: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</a:rPr>
              <a:t> de forma adecuada. </a:t>
            </a:r>
          </a:p>
          <a:p>
            <a:pPr algn="just">
              <a:spcAft>
                <a:spcPts val="1200"/>
              </a:spcAft>
            </a:pP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</a:rPr>
              <a:t>Forma parte del </a:t>
            </a:r>
            <a:r>
              <a:rPr lang="es-ES" b="1" dirty="0">
                <a:solidFill>
                  <a:prstClr val="black"/>
                </a:solidFill>
                <a:latin typeface="Arial" panose="020B0604020202020204" pitchFamily="34" charset="0"/>
              </a:rPr>
              <a:t>deber de conservación </a:t>
            </a: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</a:rPr>
              <a:t>de los edificios, tal y como establece la normativa relativa a urbanismo y rehabilitación.</a:t>
            </a:r>
          </a:p>
          <a:p>
            <a:pPr algn="just">
              <a:spcAft>
                <a:spcPts val="600"/>
              </a:spcAft>
            </a:pPr>
            <a:r>
              <a:rPr lang="es-ES" b="1" dirty="0">
                <a:solidFill>
                  <a:srgbClr val="C00000"/>
                </a:solidFill>
                <a:latin typeface="Arial" panose="020B0604020202020204" pitchFamily="34" charset="0"/>
              </a:rPr>
              <a:t>Normativa que lo regula: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1600" dirty="0">
                <a:solidFill>
                  <a:prstClr val="black"/>
                </a:solidFill>
                <a:latin typeface="Arial" panose="020B0604020202020204" pitchFamily="34" charset="0"/>
              </a:rPr>
              <a:t>Ley 1/2019, de 5 de febrero, de la Generalitat, de modificación de la Ley 5/2014 de Ordenación del Territorio, Urbanismo y Paisaje (</a:t>
            </a:r>
            <a:r>
              <a:rPr lang="es-ES" sz="1600" dirty="0" err="1">
                <a:solidFill>
                  <a:prstClr val="black"/>
                </a:solidFill>
                <a:latin typeface="Arial" panose="020B0604020202020204" pitchFamily="34" charset="0"/>
              </a:rPr>
              <a:t>LOTUP</a:t>
            </a:r>
            <a:r>
              <a:rPr lang="es-ES" sz="1600" dirty="0">
                <a:solidFill>
                  <a:prstClr val="black"/>
                </a:solidFill>
                <a:latin typeface="Arial" panose="020B0604020202020204" pitchFamily="34" charset="0"/>
              </a:rPr>
              <a:t>).   Artículo 180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C34F1451-A31C-4238-AFA6-D3BE9649294C}"/>
              </a:ext>
            </a:extLst>
          </p:cNvPr>
          <p:cNvSpPr/>
          <p:nvPr/>
        </p:nvSpPr>
        <p:spPr>
          <a:xfrm>
            <a:off x="938416" y="5164398"/>
            <a:ext cx="86264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altLang="es-ES" sz="1600" dirty="0">
                <a:latin typeface="Arial" panose="020B0604020202020204" pitchFamily="34" charset="0"/>
                <a:cs typeface="Arial" panose="020B0604020202020204" pitchFamily="34" charset="0"/>
              </a:rPr>
              <a:t>Para edificios de viviendas  (IEEV.CV) : DECRETO 53/2018, de 27 de abril, del Consell, por el que se regula la realización del informe de evaluación del edificio de uso residencial de vivienda y su Registro autonómico en el ámbito de la </a:t>
            </a:r>
            <a:r>
              <a:rPr lang="es-ES" alt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Comunitat</a:t>
            </a:r>
            <a:r>
              <a:rPr lang="es-ES" alt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Valenciana. </a:t>
            </a:r>
            <a:endParaRPr lang="es-E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579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2">
            <a:extLst>
              <a:ext uri="{FF2B5EF4-FFF2-40B4-BE49-F238E27FC236}">
                <a16:creationId xmlns:a16="http://schemas.microsoft.com/office/drawing/2014/main" id="{CA72C6B1-4516-419E-A7D6-33AA6C0F1C7F}"/>
              </a:ext>
            </a:extLst>
          </p:cNvPr>
          <p:cNvSpPr txBox="1">
            <a:spLocks/>
          </p:cNvSpPr>
          <p:nvPr/>
        </p:nvSpPr>
        <p:spPr>
          <a:xfrm>
            <a:off x="938416" y="6275706"/>
            <a:ext cx="7114935" cy="464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dirty="0">
                <a:solidFill>
                  <a:srgbClr val="E95B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Ayudas 2021 a la reforma, la rehabilitación y actuaciones urbanas</a:t>
            </a:r>
          </a:p>
        </p:txBody>
      </p:sp>
      <p:pic>
        <p:nvPicPr>
          <p:cNvPr id="15" name="Imagen 14" descr="Imagen que contiene ipod, cuarto&#10;&#10;Descripción generada automáticamente">
            <a:extLst>
              <a:ext uri="{FF2B5EF4-FFF2-40B4-BE49-F238E27FC236}">
                <a16:creationId xmlns:a16="http://schemas.microsoft.com/office/drawing/2014/main" id="{D8959780-37E4-418D-8081-D8365F1BB2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914" y="4564948"/>
            <a:ext cx="2514795" cy="2300400"/>
          </a:xfrm>
          <a:prstGeom prst="rect">
            <a:avLst/>
          </a:prstGeom>
        </p:spPr>
      </p:pic>
      <p:sp>
        <p:nvSpPr>
          <p:cNvPr id="16" name="Título 2">
            <a:extLst>
              <a:ext uri="{FF2B5EF4-FFF2-40B4-BE49-F238E27FC236}">
                <a16:creationId xmlns:a16="http://schemas.microsoft.com/office/drawing/2014/main" id="{2D659801-AE36-424D-98AE-D1E842770238}"/>
              </a:ext>
            </a:extLst>
          </p:cNvPr>
          <p:cNvSpPr txBox="1">
            <a:spLocks/>
          </p:cNvSpPr>
          <p:nvPr/>
        </p:nvSpPr>
        <p:spPr>
          <a:xfrm>
            <a:off x="938416" y="0"/>
            <a:ext cx="7114935" cy="17846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354" dirty="0">
                <a:solidFill>
                  <a:srgbClr val="E95B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Implantación IEEV.CV</a:t>
            </a:r>
          </a:p>
        </p:txBody>
      </p:sp>
      <p:pic>
        <p:nvPicPr>
          <p:cNvPr id="9" name="Imagen 8" descr="Texto&#10;&#10;Descripción generada automáticamente">
            <a:extLst>
              <a:ext uri="{FF2B5EF4-FFF2-40B4-BE49-F238E27FC236}">
                <a16:creationId xmlns:a16="http://schemas.microsoft.com/office/drawing/2014/main" id="{EA7EF501-15FA-4066-9899-A5ECBF8D59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-1"/>
            <a:ext cx="3060000" cy="1494624"/>
          </a:xfrm>
          <a:prstGeom prst="rect">
            <a:avLst/>
          </a:prstGeom>
        </p:spPr>
      </p:pic>
      <p:sp>
        <p:nvSpPr>
          <p:cNvPr id="11" name="Título 2">
            <a:extLst>
              <a:ext uri="{FF2B5EF4-FFF2-40B4-BE49-F238E27FC236}">
                <a16:creationId xmlns:a16="http://schemas.microsoft.com/office/drawing/2014/main" id="{3F834120-E0C3-4344-B70D-7E92B6D59553}"/>
              </a:ext>
            </a:extLst>
          </p:cNvPr>
          <p:cNvSpPr txBox="1">
            <a:spLocks/>
          </p:cNvSpPr>
          <p:nvPr/>
        </p:nvSpPr>
        <p:spPr>
          <a:xfrm>
            <a:off x="938415" y="1625328"/>
            <a:ext cx="10896294" cy="329692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defPPr>
              <a:defRPr lang="es-ES"/>
            </a:defPPr>
            <a:lvl1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 sz="2800"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Introducción al Informe de Evaluación del Edificio  - IEEV.CV</a:t>
            </a:r>
            <a:endParaRPr lang="es-ES" dirty="0"/>
          </a:p>
          <a:p>
            <a:r>
              <a:rPr lang="es-ES" sz="1800" b="1" dirty="0">
                <a:solidFill>
                  <a:srgbClr val="C00000"/>
                </a:solidFill>
              </a:rPr>
              <a:t>¿Cuándo es obligatorio el IEEV.CV?</a:t>
            </a:r>
          </a:p>
          <a:p>
            <a:pPr>
              <a:spcAft>
                <a:spcPts val="600"/>
              </a:spcAft>
            </a:pPr>
            <a:r>
              <a:rPr lang="es-ES" sz="1800" dirty="0"/>
              <a:t>Las</a:t>
            </a:r>
            <a:r>
              <a:rPr lang="es-ES" sz="1800" b="1" dirty="0"/>
              <a:t> comunidades o personas propietarias de edificios de tipología residencial de vivienda colectiva y edificios unifamiliares </a:t>
            </a:r>
            <a:r>
              <a:rPr lang="es-ES" sz="1800" dirty="0"/>
              <a:t>deberán promover la realización del IEEV.CV en:</a:t>
            </a:r>
          </a:p>
          <a:p>
            <a:pPr marL="534988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1800" dirty="0"/>
              <a:t>Edificios de </a:t>
            </a:r>
            <a:r>
              <a:rPr lang="es-ES" sz="1800" b="1" dirty="0"/>
              <a:t>antigüedad superior a 50 años</a:t>
            </a:r>
            <a:r>
              <a:rPr lang="es-ES" sz="1800" dirty="0"/>
              <a:t>.</a:t>
            </a:r>
          </a:p>
          <a:p>
            <a:pPr marL="534988" indent="-285750">
              <a:buFont typeface="Wingdings" panose="05000000000000000000" pitchFamily="2" charset="2"/>
              <a:buChar char="ü"/>
            </a:pPr>
            <a:r>
              <a:rPr lang="es-ES" sz="1800" dirty="0"/>
              <a:t>Edificios cuyos titulares pretendan acogerse a </a:t>
            </a:r>
            <a:r>
              <a:rPr lang="es-ES" sz="1800" b="1" dirty="0"/>
              <a:t>ayudas públicas </a:t>
            </a:r>
            <a:r>
              <a:rPr lang="es-ES" sz="1800" dirty="0"/>
              <a:t>para obras de rehabilitación.</a:t>
            </a:r>
          </a:p>
          <a:p>
            <a:r>
              <a:rPr lang="es-ES" sz="1800" dirty="0"/>
              <a:t>Los IEEV.CV tendrán una </a:t>
            </a:r>
            <a:r>
              <a:rPr lang="es-ES" sz="1800" b="1" dirty="0"/>
              <a:t>validez de 10 años </a:t>
            </a:r>
            <a:r>
              <a:rPr lang="es-ES" sz="1800" dirty="0"/>
              <a:t>desde la fecha de presentación telemática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925070AB-BFF2-4D85-8278-B8C9CACE7359}"/>
              </a:ext>
            </a:extLst>
          </p:cNvPr>
          <p:cNvPicPr/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0351" y="5005066"/>
            <a:ext cx="1002691" cy="987595"/>
          </a:xfrm>
          <a:prstGeom prst="rect">
            <a:avLst/>
          </a:prstGeom>
        </p:spPr>
      </p:pic>
      <p:sp>
        <p:nvSpPr>
          <p:cNvPr id="18" name="Título 2">
            <a:extLst>
              <a:ext uri="{FF2B5EF4-FFF2-40B4-BE49-F238E27FC236}">
                <a16:creationId xmlns:a16="http://schemas.microsoft.com/office/drawing/2014/main" id="{CBB5D812-10D9-4567-804F-492EE74DB919}"/>
              </a:ext>
            </a:extLst>
          </p:cNvPr>
          <p:cNvSpPr txBox="1">
            <a:spLocks/>
          </p:cNvSpPr>
          <p:nvPr/>
        </p:nvSpPr>
        <p:spPr>
          <a:xfrm>
            <a:off x="2204978" y="4922252"/>
            <a:ext cx="7114935" cy="121128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defPPr>
              <a:defRPr lang="es-ES"/>
            </a:defPPr>
            <a:lvl1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 sz="2800"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ES" sz="1800" dirty="0"/>
              <a:t>El procedimiento para elaborarlo viene detallado en el Documento Reconocido </a:t>
            </a:r>
            <a:r>
              <a:rPr lang="es-ES" sz="1800" dirty="0" err="1"/>
              <a:t>DRD</a:t>
            </a:r>
            <a:r>
              <a:rPr lang="es-ES" sz="1800" dirty="0"/>
              <a:t> 08 en vigor, «Procedimiento para la elaboración del informe de evaluación del edificio. </a:t>
            </a:r>
            <a:r>
              <a:rPr lang="es-ES" sz="1800" dirty="0" err="1"/>
              <a:t>Comunitat</a:t>
            </a:r>
            <a:r>
              <a:rPr lang="es-ES" sz="1800" dirty="0"/>
              <a:t> Valenciana», el cual incluye la Guía de inspección y la herramienta informática.</a:t>
            </a:r>
          </a:p>
        </p:txBody>
      </p:sp>
    </p:spTree>
    <p:extLst>
      <p:ext uri="{BB962C8B-B14F-4D97-AF65-F5344CB8AC3E}">
        <p14:creationId xmlns:p14="http://schemas.microsoft.com/office/powerpoint/2010/main" val="800815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2">
            <a:extLst>
              <a:ext uri="{FF2B5EF4-FFF2-40B4-BE49-F238E27FC236}">
                <a16:creationId xmlns:a16="http://schemas.microsoft.com/office/drawing/2014/main" id="{CA72C6B1-4516-419E-A7D6-33AA6C0F1C7F}"/>
              </a:ext>
            </a:extLst>
          </p:cNvPr>
          <p:cNvSpPr txBox="1">
            <a:spLocks/>
          </p:cNvSpPr>
          <p:nvPr/>
        </p:nvSpPr>
        <p:spPr>
          <a:xfrm>
            <a:off x="938416" y="6275706"/>
            <a:ext cx="7114935" cy="464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dirty="0">
                <a:solidFill>
                  <a:srgbClr val="E95B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Ayudas 2021 a la reforma, la rehabilitación y actuaciones urbanas</a:t>
            </a:r>
          </a:p>
        </p:txBody>
      </p:sp>
      <p:pic>
        <p:nvPicPr>
          <p:cNvPr id="15" name="Imagen 14" descr="Imagen que contiene ipod, cuarto&#10;&#10;Descripción generada automáticamente">
            <a:extLst>
              <a:ext uri="{FF2B5EF4-FFF2-40B4-BE49-F238E27FC236}">
                <a16:creationId xmlns:a16="http://schemas.microsoft.com/office/drawing/2014/main" id="{D8959780-37E4-418D-8081-D8365F1BB2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914" y="4564948"/>
            <a:ext cx="2514795" cy="2300400"/>
          </a:xfrm>
          <a:prstGeom prst="rect">
            <a:avLst/>
          </a:prstGeom>
        </p:spPr>
      </p:pic>
      <p:sp>
        <p:nvSpPr>
          <p:cNvPr id="16" name="Título 2">
            <a:extLst>
              <a:ext uri="{FF2B5EF4-FFF2-40B4-BE49-F238E27FC236}">
                <a16:creationId xmlns:a16="http://schemas.microsoft.com/office/drawing/2014/main" id="{2D659801-AE36-424D-98AE-D1E842770238}"/>
              </a:ext>
            </a:extLst>
          </p:cNvPr>
          <p:cNvSpPr txBox="1">
            <a:spLocks/>
          </p:cNvSpPr>
          <p:nvPr/>
        </p:nvSpPr>
        <p:spPr>
          <a:xfrm>
            <a:off x="938416" y="0"/>
            <a:ext cx="7114935" cy="17846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354" dirty="0">
                <a:solidFill>
                  <a:srgbClr val="E95B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Implantación IEEV.CV</a:t>
            </a:r>
          </a:p>
        </p:txBody>
      </p:sp>
      <p:pic>
        <p:nvPicPr>
          <p:cNvPr id="9" name="Imagen 8" descr="Texto&#10;&#10;Descripción generada automáticamente">
            <a:extLst>
              <a:ext uri="{FF2B5EF4-FFF2-40B4-BE49-F238E27FC236}">
                <a16:creationId xmlns:a16="http://schemas.microsoft.com/office/drawing/2014/main" id="{EA7EF501-15FA-4066-9899-A5ECBF8D59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-1"/>
            <a:ext cx="3060000" cy="1494624"/>
          </a:xfrm>
          <a:prstGeom prst="rect">
            <a:avLst/>
          </a:prstGeom>
        </p:spPr>
      </p:pic>
      <p:sp>
        <p:nvSpPr>
          <p:cNvPr id="8" name="Título 2">
            <a:extLst>
              <a:ext uri="{FF2B5EF4-FFF2-40B4-BE49-F238E27FC236}">
                <a16:creationId xmlns:a16="http://schemas.microsoft.com/office/drawing/2014/main" id="{02A69943-F561-443E-AFE3-676702239DA9}"/>
              </a:ext>
            </a:extLst>
          </p:cNvPr>
          <p:cNvSpPr txBox="1">
            <a:spLocks/>
          </p:cNvSpPr>
          <p:nvPr/>
        </p:nvSpPr>
        <p:spPr>
          <a:xfrm>
            <a:off x="932341" y="1601806"/>
            <a:ext cx="8493014" cy="446849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Ayudas a la elaboración del Informe de Evaluación del Edificio (IEEV.CV) como paso previo a emprender actuaciones de rehabilitación.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Beneficiarios/as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Comunidades de personas propietarias.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Personas propietarias únicas del edificio.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Incompatibilidad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Esta ayuda no se podrá compatibilizar con otras ayudas por el mismo concepto, que puedan conceder las Corporaciones Locales o cualesquiera otras Administraciones o Entidades Públicas. </a:t>
            </a:r>
          </a:p>
        </p:txBody>
      </p:sp>
    </p:spTree>
    <p:extLst>
      <p:ext uri="{BB962C8B-B14F-4D97-AF65-F5344CB8AC3E}">
        <p14:creationId xmlns:p14="http://schemas.microsoft.com/office/powerpoint/2010/main" val="3925844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2">
            <a:extLst>
              <a:ext uri="{FF2B5EF4-FFF2-40B4-BE49-F238E27FC236}">
                <a16:creationId xmlns:a16="http://schemas.microsoft.com/office/drawing/2014/main" id="{CA72C6B1-4516-419E-A7D6-33AA6C0F1C7F}"/>
              </a:ext>
            </a:extLst>
          </p:cNvPr>
          <p:cNvSpPr txBox="1">
            <a:spLocks/>
          </p:cNvSpPr>
          <p:nvPr/>
        </p:nvSpPr>
        <p:spPr>
          <a:xfrm>
            <a:off x="938416" y="6275706"/>
            <a:ext cx="7114935" cy="464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dirty="0">
                <a:solidFill>
                  <a:srgbClr val="E95B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Ayudas 2021 a la reforma, la rehabilitación y actuaciones urbanas</a:t>
            </a:r>
          </a:p>
        </p:txBody>
      </p:sp>
      <p:pic>
        <p:nvPicPr>
          <p:cNvPr id="15" name="Imagen 14" descr="Imagen que contiene ipod, cuarto&#10;&#10;Descripción generada automáticamente">
            <a:extLst>
              <a:ext uri="{FF2B5EF4-FFF2-40B4-BE49-F238E27FC236}">
                <a16:creationId xmlns:a16="http://schemas.microsoft.com/office/drawing/2014/main" id="{D8959780-37E4-418D-8081-D8365F1BB2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914" y="4564948"/>
            <a:ext cx="2514795" cy="2300400"/>
          </a:xfrm>
          <a:prstGeom prst="rect">
            <a:avLst/>
          </a:prstGeom>
        </p:spPr>
      </p:pic>
      <p:sp>
        <p:nvSpPr>
          <p:cNvPr id="16" name="Título 2">
            <a:extLst>
              <a:ext uri="{FF2B5EF4-FFF2-40B4-BE49-F238E27FC236}">
                <a16:creationId xmlns:a16="http://schemas.microsoft.com/office/drawing/2014/main" id="{2D659801-AE36-424D-98AE-D1E842770238}"/>
              </a:ext>
            </a:extLst>
          </p:cNvPr>
          <p:cNvSpPr txBox="1">
            <a:spLocks/>
          </p:cNvSpPr>
          <p:nvPr/>
        </p:nvSpPr>
        <p:spPr>
          <a:xfrm>
            <a:off x="938416" y="0"/>
            <a:ext cx="7114935" cy="17846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354" dirty="0">
                <a:solidFill>
                  <a:srgbClr val="E95B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Implantación IEEV.CV</a:t>
            </a:r>
          </a:p>
        </p:txBody>
      </p:sp>
      <p:pic>
        <p:nvPicPr>
          <p:cNvPr id="9" name="Imagen 8" descr="Texto&#10;&#10;Descripción generada automáticamente">
            <a:extLst>
              <a:ext uri="{FF2B5EF4-FFF2-40B4-BE49-F238E27FC236}">
                <a16:creationId xmlns:a16="http://schemas.microsoft.com/office/drawing/2014/main" id="{EA7EF501-15FA-4066-9899-A5ECBF8D59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-1"/>
            <a:ext cx="3060000" cy="1494624"/>
          </a:xfrm>
          <a:prstGeom prst="rect">
            <a:avLst/>
          </a:prstGeom>
        </p:spPr>
      </p:pic>
      <p:sp>
        <p:nvSpPr>
          <p:cNvPr id="8" name="Título 2">
            <a:extLst>
              <a:ext uri="{FF2B5EF4-FFF2-40B4-BE49-F238E27FC236}">
                <a16:creationId xmlns:a16="http://schemas.microsoft.com/office/drawing/2014/main" id="{FFA5F0EA-0AD4-43F2-9F34-ECDE37C4C9A0}"/>
              </a:ext>
            </a:extLst>
          </p:cNvPr>
          <p:cNvSpPr txBox="1">
            <a:spLocks/>
          </p:cNvSpPr>
          <p:nvPr/>
        </p:nvSpPr>
        <p:spPr>
          <a:xfrm>
            <a:off x="938416" y="1632286"/>
            <a:ext cx="10876213" cy="270748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Actuaciones subvencionables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Honorarios de la elaboración del Informe de Evaluación de Edificios.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Importe protegido: El importe protegido del IEEV.CV será el coste facturado del informe hasta un máximo subvencionable de acuerdo con el siguiente cuadro en función del número de viviendas y de la superficie total destinada a locales del edificio: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a 2">
            <a:extLst>
              <a:ext uri="{FF2B5EF4-FFF2-40B4-BE49-F238E27FC236}">
                <a16:creationId xmlns:a16="http://schemas.microsoft.com/office/drawing/2014/main" id="{857E8A28-F11C-45F1-BD89-D8DA228E08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820644"/>
              </p:ext>
            </p:extLst>
          </p:nvPr>
        </p:nvGraphicFramePr>
        <p:xfrm>
          <a:off x="1078808" y="3930311"/>
          <a:ext cx="1003438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6278">
                  <a:extLst>
                    <a:ext uri="{9D8B030D-6E8A-4147-A177-3AD203B41FA5}">
                      <a16:colId xmlns:a16="http://schemas.microsoft.com/office/drawing/2014/main" val="2172877276"/>
                    </a:ext>
                  </a:extLst>
                </a:gridCol>
                <a:gridCol w="4178106">
                  <a:extLst>
                    <a:ext uri="{9D8B030D-6E8A-4147-A177-3AD203B41FA5}">
                      <a16:colId xmlns:a16="http://schemas.microsoft.com/office/drawing/2014/main" val="13562100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b="0" dirty="0"/>
                        <a:t>N= </a:t>
                      </a:r>
                      <a:r>
                        <a:rPr lang="es-ES" b="0" dirty="0" err="1"/>
                        <a:t>nº</a:t>
                      </a:r>
                      <a:r>
                        <a:rPr lang="es-ES" b="0" dirty="0"/>
                        <a:t> de viviendas + m2 superficie construida del local / 100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dirty="0"/>
                        <a:t>Máximo importe protegido del IEEV.CV (€)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354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0" dirty="0"/>
                        <a:t>1 </a:t>
                      </a:r>
                      <a:r>
                        <a:rPr lang="es-ES" b="0" u="sng" dirty="0"/>
                        <a:t>&lt;</a:t>
                      </a:r>
                      <a:r>
                        <a:rPr lang="es-ES" b="0" dirty="0"/>
                        <a:t> N </a:t>
                      </a:r>
                      <a:r>
                        <a:rPr lang="es-ES" b="0" u="sng" dirty="0"/>
                        <a:t>&lt;</a:t>
                      </a:r>
                      <a:r>
                        <a:rPr lang="es-ES" b="0" dirty="0"/>
                        <a:t> 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/>
                        <a:t>600 + 50xN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002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0" dirty="0"/>
                        <a:t>N &gt; 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/>
                        <a:t>1.300 + 15xN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958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181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2">
            <a:extLst>
              <a:ext uri="{FF2B5EF4-FFF2-40B4-BE49-F238E27FC236}">
                <a16:creationId xmlns:a16="http://schemas.microsoft.com/office/drawing/2014/main" id="{CA72C6B1-4516-419E-A7D6-33AA6C0F1C7F}"/>
              </a:ext>
            </a:extLst>
          </p:cNvPr>
          <p:cNvSpPr txBox="1">
            <a:spLocks/>
          </p:cNvSpPr>
          <p:nvPr/>
        </p:nvSpPr>
        <p:spPr>
          <a:xfrm>
            <a:off x="938416" y="6275706"/>
            <a:ext cx="7114935" cy="464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dirty="0">
                <a:solidFill>
                  <a:srgbClr val="E95B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Ayudas 2021 a la reforma, la rehabilitación y actuaciones urbanas</a:t>
            </a:r>
          </a:p>
        </p:txBody>
      </p:sp>
      <p:pic>
        <p:nvPicPr>
          <p:cNvPr id="15" name="Imagen 14" descr="Imagen que contiene ipod, cuarto&#10;&#10;Descripción generada automáticamente">
            <a:extLst>
              <a:ext uri="{FF2B5EF4-FFF2-40B4-BE49-F238E27FC236}">
                <a16:creationId xmlns:a16="http://schemas.microsoft.com/office/drawing/2014/main" id="{D8959780-37E4-418D-8081-D8365F1BB2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914" y="4564948"/>
            <a:ext cx="2514795" cy="2300400"/>
          </a:xfrm>
          <a:prstGeom prst="rect">
            <a:avLst/>
          </a:prstGeom>
        </p:spPr>
      </p:pic>
      <p:sp>
        <p:nvSpPr>
          <p:cNvPr id="16" name="Título 2">
            <a:extLst>
              <a:ext uri="{FF2B5EF4-FFF2-40B4-BE49-F238E27FC236}">
                <a16:creationId xmlns:a16="http://schemas.microsoft.com/office/drawing/2014/main" id="{2D659801-AE36-424D-98AE-D1E842770238}"/>
              </a:ext>
            </a:extLst>
          </p:cNvPr>
          <p:cNvSpPr txBox="1">
            <a:spLocks/>
          </p:cNvSpPr>
          <p:nvPr/>
        </p:nvSpPr>
        <p:spPr>
          <a:xfrm>
            <a:off x="938416" y="0"/>
            <a:ext cx="7114935" cy="17846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354" dirty="0">
                <a:solidFill>
                  <a:srgbClr val="E95B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Implantación IEEV.CV</a:t>
            </a:r>
          </a:p>
        </p:txBody>
      </p:sp>
      <p:pic>
        <p:nvPicPr>
          <p:cNvPr id="9" name="Imagen 8" descr="Texto&#10;&#10;Descripción generada automáticamente">
            <a:extLst>
              <a:ext uri="{FF2B5EF4-FFF2-40B4-BE49-F238E27FC236}">
                <a16:creationId xmlns:a16="http://schemas.microsoft.com/office/drawing/2014/main" id="{EA7EF501-15FA-4066-9899-A5ECBF8D59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-1"/>
            <a:ext cx="3060000" cy="1494624"/>
          </a:xfrm>
          <a:prstGeom prst="rect">
            <a:avLst/>
          </a:prstGeom>
        </p:spPr>
      </p:pic>
      <p:sp>
        <p:nvSpPr>
          <p:cNvPr id="8" name="Título 2">
            <a:extLst>
              <a:ext uri="{FF2B5EF4-FFF2-40B4-BE49-F238E27FC236}">
                <a16:creationId xmlns:a16="http://schemas.microsoft.com/office/drawing/2014/main" id="{E4A3C8C8-48B3-4AC3-A5C7-20980633B532}"/>
              </a:ext>
            </a:extLst>
          </p:cNvPr>
          <p:cNvSpPr txBox="1">
            <a:spLocks/>
          </p:cNvSpPr>
          <p:nvPr/>
        </p:nvSpPr>
        <p:spPr>
          <a:xfrm>
            <a:off x="938416" y="1632286"/>
            <a:ext cx="10919755" cy="23004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Importe de la ayuda</a:t>
            </a:r>
          </a:p>
          <a:p>
            <a:pPr marL="342900" indent="-342900">
              <a:spcBef>
                <a:spcPts val="600"/>
              </a:spcBef>
              <a:buFont typeface="+mj-lt"/>
              <a:buAutoNum type="alphaLcParenR"/>
            </a:pP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Una </a:t>
            </a: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subvención básica del 20% del importe protegido del IEEV.CV, para todas las solicitudes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 correspondientes a edificios con una antigüedad superior a 50 años y que cumplan los requisitos y documentación exigida.</a:t>
            </a:r>
          </a:p>
          <a:p>
            <a:pPr marL="342900" indent="-342900">
              <a:spcBef>
                <a:spcPts val="600"/>
              </a:spcBef>
              <a:buFont typeface="+mj-lt"/>
              <a:buAutoNum type="alphaLcParenR"/>
            </a:pP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Una </a:t>
            </a: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subvención adicional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, en función de los puntos obtenidos en la baremación de las solicitudes, con los porcentajes y las cuantías máximas indicadas en el siguiente cuadro:</a:t>
            </a:r>
          </a:p>
        </p:txBody>
      </p:sp>
      <p:graphicFrame>
        <p:nvGraphicFramePr>
          <p:cNvPr id="10" name="Tabla 2">
            <a:extLst>
              <a:ext uri="{FF2B5EF4-FFF2-40B4-BE49-F238E27FC236}">
                <a16:creationId xmlns:a16="http://schemas.microsoft.com/office/drawing/2014/main" id="{7342D059-33B7-46E4-9881-5359553A5F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931254"/>
              </p:ext>
            </p:extLst>
          </p:nvPr>
        </p:nvGraphicFramePr>
        <p:xfrm>
          <a:off x="1690461" y="3710089"/>
          <a:ext cx="8610534" cy="1737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70178">
                  <a:extLst>
                    <a:ext uri="{9D8B030D-6E8A-4147-A177-3AD203B41FA5}">
                      <a16:colId xmlns:a16="http://schemas.microsoft.com/office/drawing/2014/main" val="4155323647"/>
                    </a:ext>
                  </a:extLst>
                </a:gridCol>
                <a:gridCol w="2870178">
                  <a:extLst>
                    <a:ext uri="{9D8B030D-6E8A-4147-A177-3AD203B41FA5}">
                      <a16:colId xmlns:a16="http://schemas.microsoft.com/office/drawing/2014/main" val="2437832618"/>
                    </a:ext>
                  </a:extLst>
                </a:gridCol>
                <a:gridCol w="2870178">
                  <a:extLst>
                    <a:ext uri="{9D8B030D-6E8A-4147-A177-3AD203B41FA5}">
                      <a16:colId xmlns:a16="http://schemas.microsoft.com/office/drawing/2014/main" val="2563129094"/>
                    </a:ext>
                  </a:extLst>
                </a:gridCol>
              </a:tblGrid>
              <a:tr h="558388">
                <a:tc>
                  <a:txBody>
                    <a:bodyPr/>
                    <a:lstStyle/>
                    <a:p>
                      <a:pPr algn="ctr"/>
                      <a:r>
                        <a:rPr lang="es-ES" b="0" dirty="0"/>
                        <a:t>Puntuación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/>
                        <a:t>% a aplicar sobre el Importe protegido del IEEV.CV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/>
                        <a:t>Cuantía máxima de la subvención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985287"/>
                  </a:ext>
                </a:extLst>
              </a:tr>
              <a:tr h="319079">
                <a:tc>
                  <a:txBody>
                    <a:bodyPr/>
                    <a:lstStyle/>
                    <a:p>
                      <a:pPr algn="ctr"/>
                      <a:r>
                        <a:rPr lang="es-ES" b="0" dirty="0"/>
                        <a:t>Entre 1 y 10 puntos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/>
                        <a:t>40%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/>
                        <a:t>1.500 €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430291"/>
                  </a:ext>
                </a:extLst>
              </a:tr>
              <a:tr h="3190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0" dirty="0"/>
                        <a:t>Entre 11 y 20 puntos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/>
                        <a:t>70%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/>
                        <a:t>3.000 €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245694"/>
                  </a:ext>
                </a:extLst>
              </a:tr>
              <a:tr h="3190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0" dirty="0"/>
                        <a:t>Entre 21 y 30 puntos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/>
                        <a:t>80%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/>
                        <a:t>4.500 €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832260"/>
                  </a:ext>
                </a:extLst>
              </a:tr>
            </a:tbl>
          </a:graphicData>
        </a:graphic>
      </p:graphicFrame>
      <p:sp>
        <p:nvSpPr>
          <p:cNvPr id="11" name="Título 2">
            <a:extLst>
              <a:ext uri="{FF2B5EF4-FFF2-40B4-BE49-F238E27FC236}">
                <a16:creationId xmlns:a16="http://schemas.microsoft.com/office/drawing/2014/main" id="{EFECF4A3-4A88-4A3B-B382-DAE937A230E8}"/>
              </a:ext>
            </a:extLst>
          </p:cNvPr>
          <p:cNvSpPr txBox="1">
            <a:spLocks/>
          </p:cNvSpPr>
          <p:nvPr/>
        </p:nvSpPr>
        <p:spPr>
          <a:xfrm>
            <a:off x="1306286" y="5534796"/>
            <a:ext cx="8610534" cy="75710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Esta subvención solo se concederá a las solicitudes que, una vez ordenadas según los criterios de baremación, agoten la partida presupuestaria destinada a estas ayudas después de descontar el importe total de las subvenciones básicas concedidas en el apartado a). </a:t>
            </a:r>
          </a:p>
        </p:txBody>
      </p:sp>
    </p:spTree>
    <p:extLst>
      <p:ext uri="{BB962C8B-B14F-4D97-AF65-F5344CB8AC3E}">
        <p14:creationId xmlns:p14="http://schemas.microsoft.com/office/powerpoint/2010/main" val="221027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2">
            <a:extLst>
              <a:ext uri="{FF2B5EF4-FFF2-40B4-BE49-F238E27FC236}">
                <a16:creationId xmlns:a16="http://schemas.microsoft.com/office/drawing/2014/main" id="{CA72C6B1-4516-419E-A7D6-33AA6C0F1C7F}"/>
              </a:ext>
            </a:extLst>
          </p:cNvPr>
          <p:cNvSpPr txBox="1">
            <a:spLocks/>
          </p:cNvSpPr>
          <p:nvPr/>
        </p:nvSpPr>
        <p:spPr>
          <a:xfrm>
            <a:off x="938416" y="6275706"/>
            <a:ext cx="7114935" cy="464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dirty="0">
                <a:solidFill>
                  <a:srgbClr val="E95B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Ayudas 2021 a la reforma, la rehabilitación y actuaciones urbanas</a:t>
            </a:r>
          </a:p>
        </p:txBody>
      </p:sp>
      <p:pic>
        <p:nvPicPr>
          <p:cNvPr id="15" name="Imagen 14" descr="Imagen que contiene ipod, cuarto&#10;&#10;Descripción generada automáticamente">
            <a:extLst>
              <a:ext uri="{FF2B5EF4-FFF2-40B4-BE49-F238E27FC236}">
                <a16:creationId xmlns:a16="http://schemas.microsoft.com/office/drawing/2014/main" id="{D8959780-37E4-418D-8081-D8365F1BB2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914" y="4564948"/>
            <a:ext cx="2514795" cy="2300400"/>
          </a:xfrm>
          <a:prstGeom prst="rect">
            <a:avLst/>
          </a:prstGeom>
        </p:spPr>
      </p:pic>
      <p:sp>
        <p:nvSpPr>
          <p:cNvPr id="16" name="Título 2">
            <a:extLst>
              <a:ext uri="{FF2B5EF4-FFF2-40B4-BE49-F238E27FC236}">
                <a16:creationId xmlns:a16="http://schemas.microsoft.com/office/drawing/2014/main" id="{2D659801-AE36-424D-98AE-D1E842770238}"/>
              </a:ext>
            </a:extLst>
          </p:cNvPr>
          <p:cNvSpPr txBox="1">
            <a:spLocks/>
          </p:cNvSpPr>
          <p:nvPr/>
        </p:nvSpPr>
        <p:spPr>
          <a:xfrm>
            <a:off x="938416" y="0"/>
            <a:ext cx="7114935" cy="17846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354" dirty="0">
                <a:solidFill>
                  <a:srgbClr val="E95B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Implantación IEEV.CV</a:t>
            </a:r>
          </a:p>
        </p:txBody>
      </p:sp>
      <p:pic>
        <p:nvPicPr>
          <p:cNvPr id="9" name="Imagen 8" descr="Texto&#10;&#10;Descripción generada automáticamente">
            <a:extLst>
              <a:ext uri="{FF2B5EF4-FFF2-40B4-BE49-F238E27FC236}">
                <a16:creationId xmlns:a16="http://schemas.microsoft.com/office/drawing/2014/main" id="{EA7EF501-15FA-4066-9899-A5ECBF8D59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-1"/>
            <a:ext cx="3060000" cy="1494624"/>
          </a:xfrm>
          <a:prstGeom prst="rect">
            <a:avLst/>
          </a:prstGeom>
        </p:spPr>
      </p:pic>
      <p:sp>
        <p:nvSpPr>
          <p:cNvPr id="8" name="Título 2">
            <a:extLst>
              <a:ext uri="{FF2B5EF4-FFF2-40B4-BE49-F238E27FC236}">
                <a16:creationId xmlns:a16="http://schemas.microsoft.com/office/drawing/2014/main" id="{806C6F7B-7B96-48CF-8DFA-EE0DD84AE262}"/>
              </a:ext>
            </a:extLst>
          </p:cNvPr>
          <p:cNvSpPr txBox="1">
            <a:spLocks/>
          </p:cNvSpPr>
          <p:nvPr/>
        </p:nvSpPr>
        <p:spPr>
          <a:xfrm>
            <a:off x="938416" y="1632286"/>
            <a:ext cx="10919755" cy="2823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Criterios de baremación</a:t>
            </a:r>
          </a:p>
          <a:p>
            <a:pPr>
              <a:spcBef>
                <a:spcPts val="600"/>
              </a:spcBef>
            </a:pP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stomShape 1">
            <a:extLst>
              <a:ext uri="{FF2B5EF4-FFF2-40B4-BE49-F238E27FC236}">
                <a16:creationId xmlns:a16="http://schemas.microsoft.com/office/drawing/2014/main" id="{1BF0A32A-A340-4262-8111-F2A044563E18}"/>
              </a:ext>
            </a:extLst>
          </p:cNvPr>
          <p:cNvSpPr/>
          <p:nvPr/>
        </p:nvSpPr>
        <p:spPr>
          <a:xfrm>
            <a:off x="337080" y="2392098"/>
            <a:ext cx="5729892" cy="30030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6800" rIns="90000" bIns="468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s-ES" b="1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a) </a:t>
            </a:r>
            <a:r>
              <a:rPr lang="es-ES" b="1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Nº</a:t>
            </a:r>
            <a:r>
              <a:rPr lang="es-ES" b="1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 de viviendas</a:t>
            </a:r>
            <a:endParaRPr lang="es-ES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00" algn="just"/>
            <a:r>
              <a:rPr lang="es-ES" sz="16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Edificio con </a:t>
            </a:r>
            <a:r>
              <a:rPr lang="es-ES" sz="1600" b="0" u="sng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&gt;</a:t>
            </a:r>
            <a:r>
              <a:rPr lang="es-ES" sz="16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 20 viviendas</a:t>
            </a:r>
            <a:r>
              <a:rPr lang="es-ES" sz="1600" spc="-1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:</a:t>
            </a:r>
            <a:r>
              <a:rPr lang="es-ES" sz="1600" u="dotted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 3            </a:t>
            </a:r>
          </a:p>
          <a:p>
            <a:pPr marL="268200" algn="just"/>
            <a:r>
              <a:rPr lang="es-ES" sz="1600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Edificio con &lt; 20 viviendas </a:t>
            </a:r>
            <a:r>
              <a:rPr lang="es-ES" sz="1600" u="dotted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  	  	 1</a:t>
            </a:r>
          </a:p>
          <a:p>
            <a:pPr marL="268200" algn="just">
              <a:lnSpc>
                <a:spcPct val="100000"/>
              </a:lnSpc>
            </a:pPr>
            <a:r>
              <a:rPr lang="es-ES" u="dotted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60" algn="just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</a:pPr>
            <a:r>
              <a:rPr lang="es-ES" b="1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b) Calidad </a:t>
            </a:r>
            <a:r>
              <a:rPr lang="es-ES" b="1" spc="-1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C</a:t>
            </a:r>
            <a:r>
              <a:rPr lang="es-ES" b="1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onstructiva según la </a:t>
            </a:r>
          </a:p>
          <a:p>
            <a:pPr marL="360" algn="just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</a:pPr>
            <a:r>
              <a:rPr lang="es-ES" b="1" spc="-1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    </a:t>
            </a:r>
            <a:r>
              <a:rPr lang="es-ES" b="1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categoría </a:t>
            </a:r>
            <a:r>
              <a:rPr lang="es-ES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catastral predominante del edificio:</a:t>
            </a:r>
            <a:endParaRPr lang="es-ES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4960" algn="just">
              <a:lnSpc>
                <a:spcPct val="100000"/>
              </a:lnSpc>
            </a:pPr>
            <a:r>
              <a:rPr lang="es-ES" sz="1600" spc="-1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Calidad </a:t>
            </a:r>
            <a:r>
              <a:rPr lang="es-ES" sz="16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constructiva 7, 8, o 9</a:t>
            </a:r>
            <a:r>
              <a:rPr lang="es-ES" sz="1600" u="dotted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		  7</a:t>
            </a:r>
          </a:p>
          <a:p>
            <a:pPr marL="264960" algn="just">
              <a:lnSpc>
                <a:spcPct val="100000"/>
              </a:lnSpc>
            </a:pPr>
            <a:r>
              <a:rPr lang="es-ES" sz="16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Calidad categoría constructiva 6:</a:t>
            </a:r>
            <a:r>
              <a:rPr lang="es-ES" sz="1600" u="dotted" spc="-1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		  </a:t>
            </a:r>
            <a:r>
              <a:rPr lang="es-ES" sz="1600" u="dotted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</a:p>
          <a:p>
            <a:pPr marL="264960" algn="just">
              <a:lnSpc>
                <a:spcPct val="100000"/>
              </a:lnSpc>
            </a:pPr>
            <a:r>
              <a:rPr lang="es-ES" sz="1600" spc="-1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Calidad </a:t>
            </a:r>
            <a:r>
              <a:rPr lang="es-ES" sz="16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constructiva 5:</a:t>
            </a:r>
            <a:r>
              <a:rPr lang="es-ES" sz="1600" b="0" u="dotted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 			  </a:t>
            </a:r>
            <a:r>
              <a:rPr lang="es-ES" sz="1600" u="dotted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264960" algn="just">
              <a:lnSpc>
                <a:spcPct val="100000"/>
              </a:lnSpc>
            </a:pPr>
            <a:r>
              <a:rPr lang="es-ES" sz="1600" spc="-1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Calidad </a:t>
            </a:r>
            <a:r>
              <a:rPr lang="es-ES" sz="16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constructiva 4:</a:t>
            </a:r>
            <a:r>
              <a:rPr lang="es-ES" sz="1600" b="0" u="dotted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			  </a:t>
            </a:r>
            <a:r>
              <a:rPr lang="es-ES" sz="1600" u="dotted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marL="264960" algn="just">
              <a:lnSpc>
                <a:spcPct val="100000"/>
              </a:lnSpc>
            </a:pPr>
            <a:r>
              <a:rPr lang="es-ES" sz="16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Calidad constructiva 1, 2, o 3:</a:t>
            </a:r>
            <a:r>
              <a:rPr lang="es-ES" sz="1600" b="0" u="dotted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		  </a:t>
            </a:r>
            <a:r>
              <a:rPr lang="es-ES" sz="1600" u="dotted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CustomShape 1">
            <a:extLst>
              <a:ext uri="{FF2B5EF4-FFF2-40B4-BE49-F238E27FC236}">
                <a16:creationId xmlns:a16="http://schemas.microsoft.com/office/drawing/2014/main" id="{5E4C495E-EFBC-496D-815D-56A41D235DF8}"/>
              </a:ext>
            </a:extLst>
          </p:cNvPr>
          <p:cNvSpPr/>
          <p:nvPr/>
        </p:nvSpPr>
        <p:spPr>
          <a:xfrm>
            <a:off x="6066972" y="2194060"/>
            <a:ext cx="5979886" cy="29568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6800" rIns="90000" bIns="46800">
            <a:spAutoFit/>
          </a:bodyPr>
          <a:lstStyle/>
          <a:p>
            <a:pPr marL="264960" algn="just">
              <a:lnSpc>
                <a:spcPct val="100000"/>
              </a:lnSpc>
            </a:pPr>
            <a:endParaRPr lang="es-ES" u="dotted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s-ES" b="1" spc="-1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c</a:t>
            </a:r>
            <a:r>
              <a:rPr lang="es-ES" b="1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) </a:t>
            </a:r>
            <a:r>
              <a:rPr lang="es-ES" b="1" spc="-1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Visor de Espacios Urbanos Sensibles</a:t>
            </a:r>
            <a:endParaRPr lang="es-ES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00" algn="just"/>
            <a:r>
              <a:rPr lang="es-ES" sz="16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Edificio ubicado en Espacio Urbano Sensible</a:t>
            </a:r>
            <a:r>
              <a:rPr lang="es-ES" sz="1600" spc="-1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: </a:t>
            </a:r>
            <a:r>
              <a:rPr lang="es-ES" sz="1600" u="dotted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5</a:t>
            </a:r>
          </a:p>
          <a:p>
            <a:pPr marL="268200" algn="just"/>
            <a:r>
              <a:rPr lang="es-ES" sz="1600" u="dotted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</a:p>
          <a:p>
            <a:pPr marL="268200" algn="just"/>
            <a:endParaRPr lang="es-ES" u="dotted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s-ES" b="1" spc="-1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d</a:t>
            </a:r>
            <a:r>
              <a:rPr lang="es-ES" b="1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) Calificación de la promoción original</a:t>
            </a:r>
          </a:p>
          <a:p>
            <a:pPr algn="just">
              <a:lnSpc>
                <a:spcPct val="100000"/>
              </a:lnSpc>
            </a:pPr>
            <a:r>
              <a:rPr lang="es-ES" b="1" spc="-1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   </a:t>
            </a:r>
            <a:r>
              <a:rPr lang="es-ES" b="1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 de las viviendas</a:t>
            </a:r>
            <a:endParaRPr lang="es-ES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00"/>
            <a:r>
              <a:rPr lang="es-ES" sz="16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Calificación actual o anterior de viviendas protegidas de promoción pública</a:t>
            </a:r>
            <a:r>
              <a:rPr lang="es-ES" sz="1600" spc="-1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: </a:t>
            </a:r>
            <a:r>
              <a:rPr lang="es-ES" sz="1600" u="dotted" spc="-1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                                             </a:t>
            </a:r>
            <a:r>
              <a:rPr lang="es-ES" sz="1600" u="dotted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10</a:t>
            </a:r>
          </a:p>
          <a:p>
            <a:pPr marL="268200"/>
            <a:r>
              <a:rPr lang="es-ES" sz="16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Calificación actual o anterior de viviendas protegidas de promoción privada</a:t>
            </a:r>
            <a:r>
              <a:rPr lang="es-ES" sz="1600" u="dotted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                                                        	 3</a:t>
            </a:r>
          </a:p>
        </p:txBody>
      </p:sp>
    </p:spTree>
    <p:extLst>
      <p:ext uri="{BB962C8B-B14F-4D97-AF65-F5344CB8AC3E}">
        <p14:creationId xmlns:p14="http://schemas.microsoft.com/office/powerpoint/2010/main" val="3584254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2">
            <a:extLst>
              <a:ext uri="{FF2B5EF4-FFF2-40B4-BE49-F238E27FC236}">
                <a16:creationId xmlns:a16="http://schemas.microsoft.com/office/drawing/2014/main" id="{CA72C6B1-4516-419E-A7D6-33AA6C0F1C7F}"/>
              </a:ext>
            </a:extLst>
          </p:cNvPr>
          <p:cNvSpPr txBox="1">
            <a:spLocks/>
          </p:cNvSpPr>
          <p:nvPr/>
        </p:nvSpPr>
        <p:spPr>
          <a:xfrm>
            <a:off x="938416" y="6275706"/>
            <a:ext cx="7114935" cy="464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dirty="0">
                <a:solidFill>
                  <a:srgbClr val="E95B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Ayudas 2021 a la reforma, la rehabilitación y actuaciones urbanas</a:t>
            </a:r>
          </a:p>
        </p:txBody>
      </p:sp>
      <p:pic>
        <p:nvPicPr>
          <p:cNvPr id="15" name="Imagen 14" descr="Imagen que contiene ipod, cuarto&#10;&#10;Descripción generada automáticamente">
            <a:extLst>
              <a:ext uri="{FF2B5EF4-FFF2-40B4-BE49-F238E27FC236}">
                <a16:creationId xmlns:a16="http://schemas.microsoft.com/office/drawing/2014/main" id="{D8959780-37E4-418D-8081-D8365F1BB2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914" y="4564948"/>
            <a:ext cx="2514795" cy="2300400"/>
          </a:xfrm>
          <a:prstGeom prst="rect">
            <a:avLst/>
          </a:prstGeom>
        </p:spPr>
      </p:pic>
      <p:sp>
        <p:nvSpPr>
          <p:cNvPr id="16" name="Título 2">
            <a:extLst>
              <a:ext uri="{FF2B5EF4-FFF2-40B4-BE49-F238E27FC236}">
                <a16:creationId xmlns:a16="http://schemas.microsoft.com/office/drawing/2014/main" id="{2D659801-AE36-424D-98AE-D1E842770238}"/>
              </a:ext>
            </a:extLst>
          </p:cNvPr>
          <p:cNvSpPr txBox="1">
            <a:spLocks/>
          </p:cNvSpPr>
          <p:nvPr/>
        </p:nvSpPr>
        <p:spPr>
          <a:xfrm>
            <a:off x="938416" y="0"/>
            <a:ext cx="7114935" cy="17846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354" dirty="0">
                <a:solidFill>
                  <a:srgbClr val="E95B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Implantación IEEV.CV</a:t>
            </a:r>
          </a:p>
        </p:txBody>
      </p:sp>
      <p:pic>
        <p:nvPicPr>
          <p:cNvPr id="9" name="Imagen 8" descr="Texto&#10;&#10;Descripción generada automáticamente">
            <a:extLst>
              <a:ext uri="{FF2B5EF4-FFF2-40B4-BE49-F238E27FC236}">
                <a16:creationId xmlns:a16="http://schemas.microsoft.com/office/drawing/2014/main" id="{EA7EF501-15FA-4066-9899-A5ECBF8D59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-1"/>
            <a:ext cx="3060000" cy="1494624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E910A578-1C97-485C-8704-DD0715108256}"/>
              </a:ext>
            </a:extLst>
          </p:cNvPr>
          <p:cNvSpPr/>
          <p:nvPr/>
        </p:nvSpPr>
        <p:spPr>
          <a:xfrm>
            <a:off x="938416" y="1609725"/>
            <a:ext cx="10896293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s-ES" sz="2800" dirty="0">
                <a:solidFill>
                  <a:prstClr val="black"/>
                </a:solidFill>
                <a:latin typeface="Arial" panose="020B0604020202020204" pitchFamily="34" charset="0"/>
              </a:rPr>
              <a:t>Tramitación</a:t>
            </a:r>
            <a:endParaRPr lang="es-ES" b="1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360">
              <a:lnSpc>
                <a:spcPct val="100000"/>
              </a:lnSpc>
              <a:buClr>
                <a:srgbClr val="000000"/>
              </a:buClr>
            </a:pPr>
            <a:r>
              <a:rPr lang="es-ES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Las solicitudes se formalizarán telemáticamente. Se adjuntará: 	</a:t>
            </a:r>
          </a:p>
          <a:p>
            <a:pPr marL="286110" indent="-285750">
              <a:lnSpc>
                <a:spcPct val="10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s-ES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Impreso de solicitud.</a:t>
            </a:r>
          </a:p>
          <a:p>
            <a:pPr marL="286110" indent="-285750">
              <a:lnSpc>
                <a:spcPct val="10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s-ES" spc="-1" dirty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Factura de los honorarios por la realización del IEEV.CV</a:t>
            </a:r>
          </a:p>
          <a:p>
            <a:pPr marL="286110" indent="-285750">
              <a:lnSpc>
                <a:spcPct val="10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s-ES" spc="-1" dirty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Justificante bancario de abono de los honorarios a través de entidad financiera.</a:t>
            </a:r>
          </a:p>
          <a:p>
            <a:pPr marL="286110" indent="-285750">
              <a:lnSpc>
                <a:spcPct val="10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s-ES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Justificante de la inscripción del IEEV.CV en el Registro Autonómico del IEEV.CV.</a:t>
            </a:r>
          </a:p>
          <a:p>
            <a:pPr marL="286110" indent="-285750">
              <a:lnSpc>
                <a:spcPct val="10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s-ES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Acta de la comunidad nombrando representante para tramitar las ayudas</a:t>
            </a:r>
          </a:p>
          <a:p>
            <a:pPr marL="286110" indent="-285750">
              <a:lnSpc>
                <a:spcPct val="10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s-ES" spc="-1" dirty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Modelo normalizado de domiciliación bancaria</a:t>
            </a:r>
            <a:r>
              <a:rPr lang="es-ES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.</a:t>
            </a:r>
          </a:p>
          <a:p>
            <a:pPr marL="286110" indent="-285750">
              <a:lnSpc>
                <a:spcPct val="10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es-ES" spc="-1" dirty="0">
              <a:solidFill>
                <a:srgbClr val="000000"/>
              </a:solidFill>
              <a:latin typeface="Arial" panose="020B0604020202020204" pitchFamily="34" charset="0"/>
              <a:ea typeface="Microsoft YaHe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605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dibujo&#10;&#10;Descripción generada automáticamente">
            <a:extLst>
              <a:ext uri="{FF2B5EF4-FFF2-40B4-BE49-F238E27FC236}">
                <a16:creationId xmlns:a16="http://schemas.microsoft.com/office/drawing/2014/main" id="{86DF3D97-A930-4745-A540-3C41EA8AC9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7621"/>
            <a:ext cx="12191999" cy="6873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2058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EAB9B522376E44B8A311B019127DC53" ma:contentTypeVersion="12" ma:contentTypeDescription="Crear nuevo documento." ma:contentTypeScope="" ma:versionID="d389e8843f67d5397b3d137484a9b140">
  <xsd:schema xmlns:xsd="http://www.w3.org/2001/XMLSchema" xmlns:xs="http://www.w3.org/2001/XMLSchema" xmlns:p="http://schemas.microsoft.com/office/2006/metadata/properties" xmlns:ns3="4ce69914-4328-4393-98ab-5d4708def825" xmlns:ns4="dd957b5e-33b9-4e51-8d97-4a64c1b4b9c4" targetNamespace="http://schemas.microsoft.com/office/2006/metadata/properties" ma:root="true" ma:fieldsID="ec7d8f9762fceadff56a0663afe1a4cb" ns3:_="" ns4:_="">
    <xsd:import namespace="4ce69914-4328-4393-98ab-5d4708def825"/>
    <xsd:import namespace="dd957b5e-33b9-4e51-8d97-4a64c1b4b9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e69914-4328-4393-98ab-5d4708def8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957b5e-33b9-4e51-8d97-4a64c1b4b9c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C5BE9AE-1001-4E95-A2E9-672429ADC1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85A9DE-26E0-4031-9430-C1665324DC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e69914-4328-4393-98ab-5d4708def825"/>
    <ds:schemaRef ds:uri="dd957b5e-33b9-4e51-8d97-4a64c1b4b9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66BFF37-0A41-4CAD-8354-076A8A749240}">
  <ds:schemaRefs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dd957b5e-33b9-4e51-8d97-4a64c1b4b9c4"/>
    <ds:schemaRef ds:uri="http://schemas.microsoft.com/office/2006/metadata/properties"/>
    <ds:schemaRef ds:uri="http://schemas.microsoft.com/office/2006/documentManagement/types"/>
    <ds:schemaRef ds:uri="http://purl.org/dc/dcmitype/"/>
    <ds:schemaRef ds:uri="4ce69914-4328-4393-98ab-5d4708def82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962</Words>
  <Application>Microsoft Office PowerPoint</Application>
  <PresentationFormat>Panorámica</PresentationFormat>
  <Paragraphs>100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RUBIO GARRIDO, ALBERTO</dc:creator>
  <cp:lastModifiedBy>ROMERO LUJAN, Mª VICTORIA</cp:lastModifiedBy>
  <cp:revision>4</cp:revision>
  <cp:lastPrinted>2021-05-19T12:08:02Z</cp:lastPrinted>
  <dcterms:created xsi:type="dcterms:W3CDTF">2021-04-13T07:00:26Z</dcterms:created>
  <dcterms:modified xsi:type="dcterms:W3CDTF">2021-05-20T08:14:30Z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0x0101007EAB9B522376E44B8A311B019127DC53</vt:lpwstr>
  </property>
</Properties>
</file>